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96"/>
    <p:restoredTop sz="94717"/>
  </p:normalViewPr>
  <p:slideViewPr>
    <p:cSldViewPr snapToGrid="0">
      <p:cViewPr varScale="1">
        <p:scale>
          <a:sx n="118" d="100"/>
          <a:sy n="118" d="100"/>
        </p:scale>
        <p:origin x="216" y="5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SLIDES_API1460690373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SLIDES_API146069037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SLIDES_API1460690373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SLIDES_API1460690373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SLIDES_API1460690373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SLIDES_API146069037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SLIDES_API1460690373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SLIDES_API1460690373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SLIDES_API1460690373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SLIDES_API146069037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SLIDES_API146069037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SLIDES_API146069037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SLIDES_API1460690373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SLIDES_API146069037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SLIDES_API1460690373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SLIDES_API146069037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SLIDES_API1460690373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SLIDES_API146069037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2e4f90e18f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e4f90e18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SLIDES_API146069037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SLIDES_API146069037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2943814b2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2943814b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2943814b2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2943814b2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2943814b2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2943814b2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SLIDES_API1460690373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SLIDES_API146069037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SLIDES_API1460690373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SLIDES_API146069037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2943814b24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2943814b2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youtu.be/t4AdHCytc4o?feature=shared" TargetMode="External"/><Relationship Id="rId5" Type="http://schemas.openxmlformats.org/officeDocument/2006/relationships/hyperlink" Target="https://youtu.be/ZO2i2SZzwY8?feature=shared" TargetMode="External"/><Relationship Id="rId4" Type="http://schemas.openxmlformats.org/officeDocument/2006/relationships/hyperlink" Target="https://youtu.be/21Sg4vDSCnM?feature=shar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youtu.be/G_5OF4gIzrY?feature=shar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hyperlink" Target="https://youtube.com/shorts/IUAO4f6TwDk?feature=shar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youtu.be/WbD8EU6iLWM?feature=shar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youtu.be/kq5e6imIiI0?feature=shar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youtu.be/8guX2A0LASI?feature=shar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youtu.be/HGffas3SS0s?feature=shar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65225"/>
            <a:ext cx="8520600" cy="1317300"/>
          </a:xfrm>
          <a:prstGeom prst="rect">
            <a:avLst/>
          </a:prstGeom>
        </p:spPr>
        <p:txBody>
          <a:bodyPr spcFirstLastPara="1" wrap="square" lIns="91425" tIns="91425" rIns="91425" bIns="91425" anchor="b" anchorCtr="0">
            <a:noAutofit/>
          </a:bodyPr>
          <a:lstStyle/>
          <a:p>
            <a:pPr marL="457200" lvl="0" indent="-381000" algn="l" rtl="0">
              <a:lnSpc>
                <a:spcPct val="115000"/>
              </a:lnSpc>
              <a:spcBef>
                <a:spcPts val="1200"/>
              </a:spcBef>
              <a:spcAft>
                <a:spcPts val="0"/>
              </a:spcAft>
              <a:buSzPts val="2400"/>
              <a:buChar char="●"/>
            </a:pPr>
            <a:r>
              <a:rPr lang="en" sz="2400"/>
              <a:t>Coaching Youth Football: Developing Defensive Ends, Outside Linebackers, and Inside Linebackers</a:t>
            </a:r>
            <a:endParaRPr sz="2400"/>
          </a:p>
          <a:p>
            <a:pPr marL="457200" lvl="0" indent="-381000" algn="l" rtl="0">
              <a:lnSpc>
                <a:spcPct val="115000"/>
              </a:lnSpc>
              <a:spcBef>
                <a:spcPts val="0"/>
              </a:spcBef>
              <a:spcAft>
                <a:spcPts val="0"/>
              </a:spcAft>
              <a:buSzPts val="2400"/>
              <a:buChar char="●"/>
            </a:pPr>
            <a:r>
              <a:rPr lang="en" sz="1800"/>
              <a:t>Techniques and Drills for 5th-8th Grade Players</a:t>
            </a:r>
            <a:endParaRPr sz="1800"/>
          </a:p>
          <a:p>
            <a:pPr marL="0" lvl="0" indent="0" algn="l" rtl="0">
              <a:lnSpc>
                <a:spcPct val="115000"/>
              </a:lnSpc>
              <a:spcBef>
                <a:spcPts val="1200"/>
              </a:spcBef>
              <a:spcAft>
                <a:spcPts val="1200"/>
              </a:spcAft>
              <a:buNone/>
            </a:pPr>
            <a:endParaRPr sz="2900"/>
          </a:p>
        </p:txBody>
      </p:sp>
      <p:sp>
        <p:nvSpPr>
          <p:cNvPr id="55" name="Google Shape;55;p13"/>
          <p:cNvSpPr txBox="1">
            <a:spLocks noGrp="1"/>
          </p:cNvSpPr>
          <p:nvPr>
            <p:ph type="subTitle" idx="1"/>
          </p:nvPr>
        </p:nvSpPr>
        <p:spPr>
          <a:xfrm>
            <a:off x="311700" y="42289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highlight>
                  <a:schemeClr val="lt1"/>
                </a:highlight>
              </a:rPr>
              <a:t>Mark McAndrews mcandrewsm@wiltonps.org</a:t>
            </a:r>
            <a:endParaRPr>
              <a:highlight>
                <a:schemeClr val="lt1"/>
              </a:highlight>
            </a:endParaRPr>
          </a:p>
        </p:txBody>
      </p:sp>
      <p:pic>
        <p:nvPicPr>
          <p:cNvPr id="56" name="Google Shape;56;p13"/>
          <p:cNvPicPr preferRelativeResize="0"/>
          <p:nvPr/>
        </p:nvPicPr>
        <p:blipFill>
          <a:blip r:embed="rId4">
            <a:alphaModFix/>
          </a:blip>
          <a:stretch>
            <a:fillRect/>
          </a:stretch>
        </p:blipFill>
        <p:spPr>
          <a:xfrm rot="-8">
            <a:off x="2334424" y="1549828"/>
            <a:ext cx="3881851" cy="7925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400"/>
              </a:spcAft>
              <a:buClr>
                <a:schemeClr val="dk1"/>
              </a:buClr>
              <a:buSzPts val="1100"/>
              <a:buFont typeface="Arial"/>
              <a:buNone/>
            </a:pPr>
            <a:r>
              <a:rPr lang="en" sz="2600" b="1"/>
              <a:t>DE Techniques</a:t>
            </a:r>
            <a:endParaRPr sz="3300"/>
          </a:p>
        </p:txBody>
      </p:sp>
      <p:sp>
        <p:nvSpPr>
          <p:cNvPr id="117" name="Google Shape;11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9250" algn="l" rtl="0">
              <a:spcBef>
                <a:spcPts val="1200"/>
              </a:spcBef>
              <a:spcAft>
                <a:spcPts val="0"/>
              </a:spcAft>
              <a:buClr>
                <a:srgbClr val="000000"/>
              </a:buClr>
              <a:buSzPts val="1900"/>
              <a:buChar char="●"/>
            </a:pPr>
            <a:r>
              <a:rPr lang="en" sz="1900" b="1">
                <a:solidFill>
                  <a:srgbClr val="000000"/>
                </a:solidFill>
              </a:rPr>
              <a:t>Key Techniques: Attack Half the man!!!</a:t>
            </a:r>
            <a:endParaRPr sz="1900" b="1">
              <a:solidFill>
                <a:srgbClr val="000000"/>
              </a:solidFill>
            </a:endParaRPr>
          </a:p>
          <a:p>
            <a:pPr marL="914400" lvl="1" indent="-349250" algn="l" rtl="0">
              <a:spcBef>
                <a:spcPts val="0"/>
              </a:spcBef>
              <a:spcAft>
                <a:spcPts val="0"/>
              </a:spcAft>
              <a:buClr>
                <a:srgbClr val="000000"/>
              </a:buClr>
              <a:buSzPts val="1900"/>
              <a:buChar char="○"/>
            </a:pPr>
            <a:r>
              <a:rPr lang="en" sz="1900" b="1">
                <a:solidFill>
                  <a:srgbClr val="000000"/>
                </a:solidFill>
              </a:rPr>
              <a:t>Rip Move </a:t>
            </a:r>
            <a:r>
              <a:rPr lang="en" sz="1900" b="1" u="sng">
                <a:solidFill>
                  <a:schemeClr val="hlink"/>
                </a:solidFill>
                <a:hlinkClick r:id="rId4"/>
              </a:rPr>
              <a:t>https://youtu.be/21Sg4vDSCnM?feature=shared</a:t>
            </a:r>
            <a:endParaRPr sz="1900" b="1">
              <a:solidFill>
                <a:srgbClr val="000000"/>
              </a:solidFill>
            </a:endParaRPr>
          </a:p>
          <a:p>
            <a:pPr marL="914400" lvl="1" indent="-349250" algn="l" rtl="0">
              <a:spcBef>
                <a:spcPts val="0"/>
              </a:spcBef>
              <a:spcAft>
                <a:spcPts val="0"/>
              </a:spcAft>
              <a:buClr>
                <a:srgbClr val="000000"/>
              </a:buClr>
              <a:buSzPts val="1900"/>
              <a:buChar char="○"/>
            </a:pPr>
            <a:r>
              <a:rPr lang="en" sz="1900" b="1">
                <a:solidFill>
                  <a:srgbClr val="000000"/>
                </a:solidFill>
              </a:rPr>
              <a:t>Slingshot </a:t>
            </a:r>
            <a:r>
              <a:rPr lang="en" sz="1900" b="1" u="sng">
                <a:solidFill>
                  <a:schemeClr val="hlink"/>
                </a:solidFill>
                <a:hlinkClick r:id="rId5"/>
              </a:rPr>
              <a:t>https://youtu.be/ZO2i2SZzwY8?feature=shared</a:t>
            </a:r>
            <a:endParaRPr sz="1900" b="1">
              <a:solidFill>
                <a:srgbClr val="000000"/>
              </a:solidFill>
            </a:endParaRPr>
          </a:p>
          <a:p>
            <a:pPr marL="914400" lvl="1" indent="-349250" algn="l" rtl="0">
              <a:spcBef>
                <a:spcPts val="0"/>
              </a:spcBef>
              <a:spcAft>
                <a:spcPts val="0"/>
              </a:spcAft>
              <a:buClr>
                <a:srgbClr val="000000"/>
              </a:buClr>
              <a:buSzPts val="1900"/>
              <a:buChar char="○"/>
            </a:pPr>
            <a:r>
              <a:rPr lang="en" sz="1900" b="1">
                <a:solidFill>
                  <a:srgbClr val="000000"/>
                </a:solidFill>
              </a:rPr>
              <a:t>Bull Rush </a:t>
            </a:r>
            <a:r>
              <a:rPr lang="en" sz="1900" b="1" u="sng">
                <a:solidFill>
                  <a:schemeClr val="hlink"/>
                </a:solidFill>
                <a:hlinkClick r:id="rId6"/>
              </a:rPr>
              <a:t>https://youtu.be/t4AdHCytc4o?feature=shared</a:t>
            </a:r>
            <a:endParaRPr sz="1900" b="1">
              <a:solidFill>
                <a:srgbClr val="000000"/>
              </a:solidFill>
            </a:endParaRPr>
          </a:p>
          <a:p>
            <a:pPr marL="457200" lvl="0" indent="-349250" algn="l" rtl="0">
              <a:spcBef>
                <a:spcPts val="0"/>
              </a:spcBef>
              <a:spcAft>
                <a:spcPts val="0"/>
              </a:spcAft>
              <a:buClr>
                <a:srgbClr val="000000"/>
              </a:buClr>
              <a:buSzPts val="1900"/>
              <a:buChar char="●"/>
            </a:pPr>
            <a:r>
              <a:rPr lang="en" sz="1900" b="1">
                <a:solidFill>
                  <a:srgbClr val="000000"/>
                </a:solidFill>
              </a:rPr>
              <a:t>Drill: "Bag Rush Drill"</a:t>
            </a:r>
            <a:endParaRPr sz="1900" b="1">
              <a:solidFill>
                <a:srgbClr val="000000"/>
              </a:solidFill>
            </a:endParaRPr>
          </a:p>
          <a:p>
            <a:pPr marL="914400" lvl="1" indent="-349250" algn="l" rtl="0">
              <a:spcBef>
                <a:spcPts val="0"/>
              </a:spcBef>
              <a:spcAft>
                <a:spcPts val="0"/>
              </a:spcAft>
              <a:buClr>
                <a:srgbClr val="000000"/>
              </a:buClr>
              <a:buSzPts val="1900"/>
              <a:buChar char="○"/>
            </a:pPr>
            <a:r>
              <a:rPr lang="en" sz="1900" b="1">
                <a:solidFill>
                  <a:srgbClr val="000000"/>
                </a:solidFill>
              </a:rPr>
              <a:t>Players use technique to get past a bag.</a:t>
            </a:r>
            <a:endParaRPr sz="1900" b="1">
              <a:solidFill>
                <a:srgbClr val="000000"/>
              </a:solidFill>
            </a:endParaRPr>
          </a:p>
          <a:p>
            <a:pPr marL="914400" lvl="1" indent="-349250" algn="l" rtl="0">
              <a:spcBef>
                <a:spcPts val="0"/>
              </a:spcBef>
              <a:spcAft>
                <a:spcPts val="0"/>
              </a:spcAft>
              <a:buClr>
                <a:srgbClr val="000000"/>
              </a:buClr>
              <a:buSzPts val="1900"/>
              <a:buChar char="○"/>
            </a:pPr>
            <a:r>
              <a:rPr lang="en" sz="1900" b="1">
                <a:solidFill>
                  <a:srgbClr val="000000"/>
                </a:solidFill>
              </a:rPr>
              <a:t>1v1’s</a:t>
            </a:r>
            <a:endParaRPr sz="1900" b="1">
              <a:solidFill>
                <a:srgbClr val="000000"/>
              </a:solidFill>
            </a:endParaRPr>
          </a:p>
          <a:p>
            <a:pPr marL="914400" lvl="1" indent="-349250" algn="l" rtl="0">
              <a:spcBef>
                <a:spcPts val="0"/>
              </a:spcBef>
              <a:spcAft>
                <a:spcPts val="0"/>
              </a:spcAft>
              <a:buClr>
                <a:srgbClr val="000000"/>
              </a:buClr>
              <a:buSzPts val="1900"/>
              <a:buChar char="○"/>
            </a:pPr>
            <a:r>
              <a:rPr lang="en" sz="1900" b="1">
                <a:solidFill>
                  <a:srgbClr val="000000"/>
                </a:solidFill>
              </a:rPr>
              <a:t>1v1’s to a pop up dummy</a:t>
            </a:r>
            <a:endParaRPr sz="1900" b="1">
              <a:solidFill>
                <a:srgbClr val="000000"/>
              </a:solidFill>
            </a:endParaRPr>
          </a:p>
          <a:p>
            <a:pPr marL="0" lvl="0" indent="0" algn="l" rtl="0">
              <a:spcBef>
                <a:spcPts val="1200"/>
              </a:spcBef>
              <a:spcAft>
                <a:spcPts val="1200"/>
              </a:spcAft>
              <a:buNone/>
            </a:pPr>
            <a:endParaRPr/>
          </a:p>
        </p:txBody>
      </p:sp>
      <p:pic>
        <p:nvPicPr>
          <p:cNvPr id="118" name="Google Shape;118;p22"/>
          <p:cNvPicPr preferRelativeResize="0"/>
          <p:nvPr/>
        </p:nvPicPr>
        <p:blipFill>
          <a:blip r:embed="rId7">
            <a:alphaModFix/>
          </a:blip>
          <a:stretch>
            <a:fillRect/>
          </a:stretch>
        </p:blipFill>
        <p:spPr>
          <a:xfrm>
            <a:off x="6296013" y="0"/>
            <a:ext cx="2847975" cy="1600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400"/>
              </a:spcAft>
              <a:buClr>
                <a:schemeClr val="dk1"/>
              </a:buClr>
              <a:buSzPts val="1100"/>
              <a:buFont typeface="Arial"/>
              <a:buNone/>
            </a:pPr>
            <a:r>
              <a:rPr lang="en" sz="2300" b="1"/>
              <a:t>Inside Linebackers (ILB) Role Overview</a:t>
            </a:r>
            <a:endParaRPr sz="3800" b="1"/>
          </a:p>
        </p:txBody>
      </p:sp>
      <p:sp>
        <p:nvSpPr>
          <p:cNvPr id="124" name="Google Shape;124;p23"/>
          <p:cNvSpPr txBox="1">
            <a:spLocks noGrp="1"/>
          </p:cNvSpPr>
          <p:nvPr>
            <p:ph type="body" idx="1"/>
          </p:nvPr>
        </p:nvSpPr>
        <p:spPr>
          <a:xfrm>
            <a:off x="623400" y="3622525"/>
            <a:ext cx="8520600" cy="3416400"/>
          </a:xfrm>
          <a:prstGeom prst="rect">
            <a:avLst/>
          </a:prstGeom>
        </p:spPr>
        <p:txBody>
          <a:bodyPr spcFirstLastPara="1" wrap="square" lIns="91425" tIns="91425" rIns="91425" bIns="91425" anchor="t" anchorCtr="0">
            <a:noAutofit/>
          </a:bodyPr>
          <a:lstStyle/>
          <a:p>
            <a:pPr marL="457200" lvl="0" indent="-355600" algn="l" rtl="0">
              <a:spcBef>
                <a:spcPts val="1200"/>
              </a:spcBef>
              <a:spcAft>
                <a:spcPts val="0"/>
              </a:spcAft>
              <a:buClr>
                <a:srgbClr val="000000"/>
              </a:buClr>
              <a:buSzPts val="2000"/>
              <a:buChar char="●"/>
            </a:pPr>
            <a:r>
              <a:rPr lang="en" sz="2000" b="1">
                <a:solidFill>
                  <a:srgbClr val="000000"/>
                </a:solidFill>
              </a:rPr>
              <a:t>Key Responsibilities:</a:t>
            </a:r>
            <a:endParaRPr sz="2000" b="1">
              <a:solidFill>
                <a:srgbClr val="000000"/>
              </a:solidFill>
            </a:endParaRPr>
          </a:p>
          <a:p>
            <a:pPr marL="914400" lvl="1" indent="-355600" algn="l" rtl="0">
              <a:spcBef>
                <a:spcPts val="0"/>
              </a:spcBef>
              <a:spcAft>
                <a:spcPts val="0"/>
              </a:spcAft>
              <a:buClr>
                <a:srgbClr val="000000"/>
              </a:buClr>
              <a:buSzPts val="2000"/>
              <a:buChar char="○"/>
            </a:pPr>
            <a:r>
              <a:rPr lang="en" sz="2000" b="1">
                <a:solidFill>
                  <a:srgbClr val="000000"/>
                </a:solidFill>
              </a:rPr>
              <a:t>Read and react to the play.</a:t>
            </a:r>
            <a:endParaRPr sz="2000" b="1">
              <a:solidFill>
                <a:srgbClr val="000000"/>
              </a:solidFill>
            </a:endParaRPr>
          </a:p>
          <a:p>
            <a:pPr marL="914400" lvl="1" indent="-355600" algn="l" rtl="0">
              <a:spcBef>
                <a:spcPts val="0"/>
              </a:spcBef>
              <a:spcAft>
                <a:spcPts val="0"/>
              </a:spcAft>
              <a:buClr>
                <a:srgbClr val="000000"/>
              </a:buClr>
              <a:buSzPts val="2000"/>
              <a:buChar char="○"/>
            </a:pPr>
            <a:r>
              <a:rPr lang="en" sz="2000" b="1">
                <a:solidFill>
                  <a:srgbClr val="000000"/>
                </a:solidFill>
              </a:rPr>
              <a:t>Fill gaps to stop runs. (SHOCK AND SHED)</a:t>
            </a:r>
            <a:endParaRPr sz="2000" b="1">
              <a:solidFill>
                <a:srgbClr val="000000"/>
              </a:solidFill>
            </a:endParaRPr>
          </a:p>
          <a:p>
            <a:pPr marL="914400" lvl="1" indent="-355600" algn="l" rtl="0">
              <a:spcBef>
                <a:spcPts val="0"/>
              </a:spcBef>
              <a:spcAft>
                <a:spcPts val="0"/>
              </a:spcAft>
              <a:buClr>
                <a:srgbClr val="000000"/>
              </a:buClr>
              <a:buSzPts val="2000"/>
              <a:buChar char="○"/>
            </a:pPr>
            <a:r>
              <a:rPr lang="en" sz="2000" b="1">
                <a:solidFill>
                  <a:srgbClr val="000000"/>
                </a:solidFill>
              </a:rPr>
              <a:t>Cover short passes (hook to curl or man-to-man).</a:t>
            </a:r>
            <a:endParaRPr sz="2700" b="1">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400"/>
              </a:spcAft>
              <a:buClr>
                <a:schemeClr val="dk1"/>
              </a:buClr>
              <a:buSzPts val="1100"/>
              <a:buFont typeface="Arial"/>
              <a:buNone/>
            </a:pPr>
            <a:r>
              <a:rPr lang="en" sz="3000" b="1">
                <a:highlight>
                  <a:srgbClr val="0000FF"/>
                </a:highlight>
              </a:rPr>
              <a:t>ILB Stance and Reads</a:t>
            </a:r>
            <a:endParaRPr sz="4500">
              <a:highlight>
                <a:srgbClr val="0000FF"/>
              </a:highlight>
            </a:endParaRPr>
          </a:p>
        </p:txBody>
      </p:sp>
      <p:sp>
        <p:nvSpPr>
          <p:cNvPr id="130" name="Google Shape;130;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8300" algn="l" rtl="0">
              <a:spcBef>
                <a:spcPts val="1200"/>
              </a:spcBef>
              <a:spcAft>
                <a:spcPts val="0"/>
              </a:spcAft>
              <a:buClr>
                <a:srgbClr val="0000FF"/>
              </a:buClr>
              <a:buSzPts val="2200"/>
              <a:buChar char="●"/>
            </a:pPr>
            <a:r>
              <a:rPr lang="en" sz="2200" b="1">
                <a:solidFill>
                  <a:srgbClr val="0000FF"/>
                </a:solidFill>
              </a:rPr>
              <a:t>Key Points:</a:t>
            </a:r>
            <a:endParaRPr sz="2200" b="1">
              <a:solidFill>
                <a:srgbClr val="0000FF"/>
              </a:solidFill>
            </a:endParaRPr>
          </a:p>
          <a:p>
            <a:pPr marL="914400" lvl="1" indent="-368300" algn="l" rtl="0">
              <a:spcBef>
                <a:spcPts val="0"/>
              </a:spcBef>
              <a:spcAft>
                <a:spcPts val="0"/>
              </a:spcAft>
              <a:buClr>
                <a:srgbClr val="0000FF"/>
              </a:buClr>
              <a:buSzPts val="2200"/>
              <a:buChar char="○"/>
            </a:pPr>
            <a:r>
              <a:rPr lang="en" sz="2200" b="1">
                <a:solidFill>
                  <a:srgbClr val="0000FF"/>
                </a:solidFill>
              </a:rPr>
              <a:t>Square stance, weight balanced.</a:t>
            </a:r>
            <a:endParaRPr sz="2200" b="1">
              <a:solidFill>
                <a:srgbClr val="0000FF"/>
              </a:solidFill>
            </a:endParaRPr>
          </a:p>
          <a:p>
            <a:pPr marL="914400" lvl="1" indent="-368300" algn="l" rtl="0">
              <a:spcBef>
                <a:spcPts val="0"/>
              </a:spcBef>
              <a:spcAft>
                <a:spcPts val="0"/>
              </a:spcAft>
              <a:buClr>
                <a:srgbClr val="0000FF"/>
              </a:buClr>
              <a:buSzPts val="2200"/>
              <a:buChar char="○"/>
            </a:pPr>
            <a:r>
              <a:rPr lang="en" sz="2200" b="1">
                <a:solidFill>
                  <a:srgbClr val="0000FF"/>
                </a:solidFill>
              </a:rPr>
              <a:t>Eyes on the backfield.</a:t>
            </a:r>
            <a:endParaRPr sz="2200" b="1">
              <a:solidFill>
                <a:srgbClr val="0000FF"/>
              </a:solidFill>
            </a:endParaRPr>
          </a:p>
          <a:p>
            <a:pPr marL="914400" lvl="1" indent="-368300" algn="l" rtl="0">
              <a:spcBef>
                <a:spcPts val="0"/>
              </a:spcBef>
              <a:spcAft>
                <a:spcPts val="0"/>
              </a:spcAft>
              <a:buClr>
                <a:srgbClr val="0000FF"/>
              </a:buClr>
              <a:buSzPts val="2200"/>
              <a:buChar char="○"/>
            </a:pPr>
            <a:r>
              <a:rPr lang="en" sz="2200" b="1">
                <a:solidFill>
                  <a:srgbClr val="0000FF"/>
                </a:solidFill>
              </a:rPr>
              <a:t>Read and react to offensive linemen first steps.</a:t>
            </a:r>
            <a:endParaRPr sz="2200" b="1">
              <a:solidFill>
                <a:srgbClr val="0000FF"/>
              </a:solidFill>
            </a:endParaRPr>
          </a:p>
          <a:p>
            <a:pPr marL="914400" lvl="1" indent="-368300" algn="l" rtl="0">
              <a:spcBef>
                <a:spcPts val="0"/>
              </a:spcBef>
              <a:spcAft>
                <a:spcPts val="0"/>
              </a:spcAft>
              <a:buClr>
                <a:srgbClr val="0000FF"/>
              </a:buClr>
              <a:buSzPts val="2200"/>
              <a:buChar char="○"/>
            </a:pPr>
            <a:r>
              <a:rPr lang="en" sz="2200" b="1">
                <a:solidFill>
                  <a:srgbClr val="0000FF"/>
                </a:solidFill>
              </a:rPr>
              <a:t>Meet the back at the LOS</a:t>
            </a:r>
            <a:endParaRPr sz="2200" b="1">
              <a:solidFill>
                <a:srgbClr val="0000FF"/>
              </a:solidFill>
            </a:endParaRPr>
          </a:p>
          <a:p>
            <a:pPr marL="457200" lvl="0" indent="-368300" algn="l" rtl="0">
              <a:spcBef>
                <a:spcPts val="0"/>
              </a:spcBef>
              <a:spcAft>
                <a:spcPts val="0"/>
              </a:spcAft>
              <a:buClr>
                <a:srgbClr val="0000FF"/>
              </a:buClr>
              <a:buSzPts val="2200"/>
              <a:buChar char="●"/>
            </a:pPr>
            <a:r>
              <a:rPr lang="en" sz="2200" b="1">
                <a:solidFill>
                  <a:srgbClr val="0000FF"/>
                </a:solidFill>
              </a:rPr>
              <a:t>Drill: "Shock and Shed"</a:t>
            </a:r>
            <a:endParaRPr sz="2200" b="1">
              <a:solidFill>
                <a:srgbClr val="0000FF"/>
              </a:solidFill>
            </a:endParaRPr>
          </a:p>
          <a:p>
            <a:pPr marL="914400" lvl="1" indent="-368300" algn="l" rtl="0">
              <a:spcBef>
                <a:spcPts val="0"/>
              </a:spcBef>
              <a:spcAft>
                <a:spcPts val="0"/>
              </a:spcAft>
              <a:buClr>
                <a:srgbClr val="0000FF"/>
              </a:buClr>
              <a:buSzPts val="2200"/>
              <a:buChar char="○"/>
            </a:pPr>
            <a:r>
              <a:rPr lang="en" sz="2200" b="1">
                <a:solidFill>
                  <a:srgbClr val="0000FF"/>
                </a:solidFill>
              </a:rPr>
              <a:t>Coach signals run/pass; player reacts.</a:t>
            </a:r>
            <a:endParaRPr sz="2200" b="1">
              <a:solidFill>
                <a:srgbClr val="0000FF"/>
              </a:solidFill>
            </a:endParaRPr>
          </a:p>
          <a:p>
            <a:pPr marL="0" lvl="0" indent="0" algn="l" rtl="0">
              <a:spcBef>
                <a:spcPts val="1200"/>
              </a:spcBef>
              <a:spcAft>
                <a:spcPts val="1200"/>
              </a:spcAft>
              <a:buNone/>
            </a:pPr>
            <a:r>
              <a:rPr lang="en" sz="2200" b="1" u="sng">
                <a:solidFill>
                  <a:schemeClr val="hlink"/>
                </a:solidFill>
                <a:hlinkClick r:id="rId4"/>
              </a:rPr>
              <a:t>https://youtu.be/G_5OF4gIzrY?feature=shared</a:t>
            </a:r>
            <a:endParaRPr sz="2200" b="1">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400"/>
              </a:spcAft>
              <a:buClr>
                <a:schemeClr val="dk1"/>
              </a:buClr>
              <a:buSzPts val="1100"/>
              <a:buFont typeface="Arial"/>
              <a:buNone/>
            </a:pPr>
            <a:r>
              <a:rPr lang="en" sz="2900" b="1"/>
              <a:t>ILB Techniques</a:t>
            </a:r>
            <a:endParaRPr sz="4400"/>
          </a:p>
        </p:txBody>
      </p:sp>
      <p:sp>
        <p:nvSpPr>
          <p:cNvPr id="136" name="Google Shape;136;p25"/>
          <p:cNvSpPr txBox="1">
            <a:spLocks noGrp="1"/>
          </p:cNvSpPr>
          <p:nvPr>
            <p:ph type="body" idx="1"/>
          </p:nvPr>
        </p:nvSpPr>
        <p:spPr>
          <a:xfrm>
            <a:off x="98600" y="1782100"/>
            <a:ext cx="8520600" cy="3416400"/>
          </a:xfrm>
          <a:prstGeom prst="rect">
            <a:avLst/>
          </a:prstGeom>
        </p:spPr>
        <p:txBody>
          <a:bodyPr spcFirstLastPara="1" wrap="square" lIns="91425" tIns="91425" rIns="91425" bIns="91425" anchor="t" anchorCtr="0">
            <a:noAutofit/>
          </a:bodyPr>
          <a:lstStyle/>
          <a:p>
            <a:pPr marL="457200" lvl="0" indent="-349250" algn="l" rtl="0">
              <a:spcBef>
                <a:spcPts val="1200"/>
              </a:spcBef>
              <a:spcAft>
                <a:spcPts val="0"/>
              </a:spcAft>
              <a:buClr>
                <a:schemeClr val="dk1"/>
              </a:buClr>
              <a:buSzPts val="1900"/>
              <a:buChar char="●"/>
            </a:pPr>
            <a:r>
              <a:rPr lang="en" sz="1900" b="1">
                <a:solidFill>
                  <a:schemeClr val="dk1"/>
                </a:solidFill>
              </a:rPr>
              <a:t>Key Techniques:</a:t>
            </a:r>
            <a:endParaRPr sz="1900" b="1">
              <a:solidFill>
                <a:schemeClr val="dk1"/>
              </a:solidFill>
            </a:endParaRPr>
          </a:p>
          <a:p>
            <a:pPr marL="914400" lvl="1" indent="-349250" algn="l" rtl="0">
              <a:spcBef>
                <a:spcPts val="0"/>
              </a:spcBef>
              <a:spcAft>
                <a:spcPts val="0"/>
              </a:spcAft>
              <a:buClr>
                <a:schemeClr val="dk1"/>
              </a:buClr>
              <a:buSzPts val="1900"/>
              <a:buChar char="○"/>
            </a:pPr>
            <a:r>
              <a:rPr lang="en" sz="1900" b="1">
                <a:solidFill>
                  <a:schemeClr val="dk1"/>
                </a:solidFill>
              </a:rPr>
              <a:t>Gap responsibility.</a:t>
            </a:r>
            <a:endParaRPr sz="1900" b="1">
              <a:solidFill>
                <a:schemeClr val="dk1"/>
              </a:solidFill>
            </a:endParaRPr>
          </a:p>
          <a:p>
            <a:pPr marL="914400" lvl="1" indent="-349250" algn="l" rtl="0">
              <a:spcBef>
                <a:spcPts val="0"/>
              </a:spcBef>
              <a:spcAft>
                <a:spcPts val="0"/>
              </a:spcAft>
              <a:buClr>
                <a:schemeClr val="dk1"/>
              </a:buClr>
              <a:buSzPts val="1900"/>
              <a:buChar char="○"/>
            </a:pPr>
            <a:r>
              <a:rPr lang="en" sz="1900" b="1">
                <a:solidFill>
                  <a:schemeClr val="dk1"/>
                </a:solidFill>
              </a:rPr>
              <a:t>Triangle read.</a:t>
            </a:r>
            <a:endParaRPr sz="1900" b="1">
              <a:solidFill>
                <a:schemeClr val="dk1"/>
              </a:solidFill>
            </a:endParaRPr>
          </a:p>
          <a:p>
            <a:pPr marL="914400" lvl="1" indent="-349250" algn="l" rtl="0">
              <a:spcBef>
                <a:spcPts val="0"/>
              </a:spcBef>
              <a:spcAft>
                <a:spcPts val="0"/>
              </a:spcAft>
              <a:buClr>
                <a:schemeClr val="dk1"/>
              </a:buClr>
              <a:buSzPts val="1900"/>
              <a:buChar char="○"/>
            </a:pPr>
            <a:r>
              <a:rPr lang="en" sz="1900" b="1">
                <a:solidFill>
                  <a:schemeClr val="dk1"/>
                </a:solidFill>
              </a:rPr>
              <a:t>Short-zone coverage.</a:t>
            </a:r>
            <a:endParaRPr sz="1900" b="1">
              <a:solidFill>
                <a:schemeClr val="dk1"/>
              </a:solidFill>
            </a:endParaRPr>
          </a:p>
          <a:p>
            <a:pPr marL="457200" lvl="0" indent="-349250" algn="l" rtl="0">
              <a:spcBef>
                <a:spcPts val="0"/>
              </a:spcBef>
              <a:spcAft>
                <a:spcPts val="0"/>
              </a:spcAft>
              <a:buClr>
                <a:schemeClr val="dk1"/>
              </a:buClr>
              <a:buSzPts val="1900"/>
              <a:buChar char="●"/>
            </a:pPr>
            <a:r>
              <a:rPr lang="en" sz="1900" b="1">
                <a:solidFill>
                  <a:schemeClr val="dk1"/>
                </a:solidFill>
              </a:rPr>
              <a:t>Drill: "read and react"</a:t>
            </a:r>
            <a:endParaRPr sz="1900" b="1">
              <a:solidFill>
                <a:schemeClr val="dk1"/>
              </a:solidFill>
            </a:endParaRPr>
          </a:p>
          <a:p>
            <a:pPr marL="914400" lvl="1" indent="-349250" algn="l" rtl="0">
              <a:spcBef>
                <a:spcPts val="0"/>
              </a:spcBef>
              <a:spcAft>
                <a:spcPts val="0"/>
              </a:spcAft>
              <a:buClr>
                <a:schemeClr val="dk1"/>
              </a:buClr>
              <a:buSzPts val="1900"/>
              <a:buChar char="○"/>
            </a:pPr>
            <a:r>
              <a:rPr lang="en" sz="1900" b="1">
                <a:solidFill>
                  <a:schemeClr val="dk1"/>
                </a:solidFill>
              </a:rPr>
              <a:t>Players align; on snap, read the guards through to the back and react.</a:t>
            </a:r>
            <a:endParaRPr sz="1900" b="1">
              <a:solidFill>
                <a:schemeClr val="dk1"/>
              </a:solidFill>
            </a:endParaRPr>
          </a:p>
          <a:p>
            <a:pPr marL="0" lvl="0" indent="0" algn="l" rtl="0">
              <a:spcBef>
                <a:spcPts val="1200"/>
              </a:spcBef>
              <a:spcAft>
                <a:spcPts val="1200"/>
              </a:spcAft>
              <a:buNone/>
            </a:pPr>
            <a:r>
              <a:rPr lang="en" sz="1900" b="1" u="sng">
                <a:solidFill>
                  <a:schemeClr val="hlink"/>
                </a:solidFill>
                <a:hlinkClick r:id="rId4"/>
              </a:rPr>
              <a:t>https://youtube.com/shorts/IUAO4f6TwDk?feature=shared</a:t>
            </a:r>
            <a:endParaRPr sz="1900" b="1">
              <a:solidFill>
                <a:schemeClr val="dk1"/>
              </a:solidFill>
            </a:endParaRPr>
          </a:p>
        </p:txBody>
      </p:sp>
      <p:pic>
        <p:nvPicPr>
          <p:cNvPr id="137" name="Google Shape;137;p25"/>
          <p:cNvPicPr preferRelativeResize="0"/>
          <p:nvPr/>
        </p:nvPicPr>
        <p:blipFill>
          <a:blip r:embed="rId5">
            <a:alphaModFix/>
          </a:blip>
          <a:stretch>
            <a:fillRect/>
          </a:stretch>
        </p:blipFill>
        <p:spPr>
          <a:xfrm>
            <a:off x="3680850" y="0"/>
            <a:ext cx="5356599" cy="34677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6725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400"/>
              </a:spcAft>
              <a:buClr>
                <a:schemeClr val="dk1"/>
              </a:buClr>
              <a:buSzPts val="1100"/>
              <a:buFont typeface="Arial"/>
              <a:buNone/>
            </a:pPr>
            <a:r>
              <a:rPr lang="en" sz="2400" b="1">
                <a:solidFill>
                  <a:srgbClr val="FF0000"/>
                </a:solidFill>
                <a:highlight>
                  <a:schemeClr val="lt1"/>
                </a:highlight>
              </a:rPr>
              <a:t>Outside Linebackers (OLB) Role Overview</a:t>
            </a:r>
            <a:endParaRPr sz="3900">
              <a:solidFill>
                <a:srgbClr val="FF0000"/>
              </a:solidFill>
              <a:highlight>
                <a:schemeClr val="lt1"/>
              </a:highlight>
            </a:endParaRPr>
          </a:p>
        </p:txBody>
      </p:sp>
      <p:sp>
        <p:nvSpPr>
          <p:cNvPr id="143" name="Google Shape;143;p26"/>
          <p:cNvSpPr txBox="1">
            <a:spLocks noGrp="1"/>
          </p:cNvSpPr>
          <p:nvPr>
            <p:ph type="body" idx="1"/>
          </p:nvPr>
        </p:nvSpPr>
        <p:spPr>
          <a:xfrm>
            <a:off x="311700" y="3467400"/>
            <a:ext cx="8520600" cy="1676100"/>
          </a:xfrm>
          <a:prstGeom prst="rect">
            <a:avLst/>
          </a:prstGeom>
        </p:spPr>
        <p:txBody>
          <a:bodyPr spcFirstLastPara="1" wrap="square" lIns="91425" tIns="91425" rIns="91425" bIns="91425" anchor="t" anchorCtr="0">
            <a:noAutofit/>
          </a:bodyPr>
          <a:lstStyle/>
          <a:p>
            <a:pPr marL="457200" lvl="0" indent="-361950" algn="l" rtl="0">
              <a:spcBef>
                <a:spcPts val="1200"/>
              </a:spcBef>
              <a:spcAft>
                <a:spcPts val="0"/>
              </a:spcAft>
              <a:buClr>
                <a:srgbClr val="FF0000"/>
              </a:buClr>
              <a:buSzPts val="2100"/>
              <a:buChar char="●"/>
            </a:pPr>
            <a:r>
              <a:rPr lang="en" sz="2100" b="1">
                <a:solidFill>
                  <a:srgbClr val="FF0000"/>
                </a:solidFill>
                <a:highlight>
                  <a:schemeClr val="lt1"/>
                </a:highlight>
              </a:rPr>
              <a:t>Key Responsibilities:</a:t>
            </a:r>
            <a:endParaRPr sz="2100" b="1">
              <a:solidFill>
                <a:srgbClr val="FF0000"/>
              </a:solidFill>
              <a:highlight>
                <a:schemeClr val="lt1"/>
              </a:highlight>
            </a:endParaRPr>
          </a:p>
          <a:p>
            <a:pPr marL="914400" lvl="1" indent="-361950" algn="l" rtl="0">
              <a:spcBef>
                <a:spcPts val="0"/>
              </a:spcBef>
              <a:spcAft>
                <a:spcPts val="0"/>
              </a:spcAft>
              <a:buClr>
                <a:srgbClr val="FF0000"/>
              </a:buClr>
              <a:buSzPts val="2100"/>
              <a:buChar char="○"/>
            </a:pPr>
            <a:r>
              <a:rPr lang="en" sz="2100">
                <a:solidFill>
                  <a:srgbClr val="FF0000"/>
                </a:solidFill>
                <a:highlight>
                  <a:schemeClr val="lt1"/>
                </a:highlight>
              </a:rPr>
              <a:t>Contain the run outside the tackle.</a:t>
            </a:r>
            <a:endParaRPr sz="2100">
              <a:solidFill>
                <a:srgbClr val="FF0000"/>
              </a:solidFill>
              <a:highlight>
                <a:schemeClr val="lt1"/>
              </a:highlight>
            </a:endParaRPr>
          </a:p>
          <a:p>
            <a:pPr marL="914400" lvl="1" indent="-361950" algn="l" rtl="0">
              <a:spcBef>
                <a:spcPts val="0"/>
              </a:spcBef>
              <a:spcAft>
                <a:spcPts val="0"/>
              </a:spcAft>
              <a:buClr>
                <a:srgbClr val="FF0000"/>
              </a:buClr>
              <a:buSzPts val="2100"/>
              <a:buChar char="○"/>
            </a:pPr>
            <a:r>
              <a:rPr lang="en" sz="2100">
                <a:solidFill>
                  <a:srgbClr val="FF0000"/>
                </a:solidFill>
                <a:highlight>
                  <a:schemeClr val="lt1"/>
                </a:highlight>
              </a:rPr>
              <a:t>Drop into pass coverage (flat zone or man coverage).</a:t>
            </a:r>
            <a:endParaRPr sz="2100">
              <a:solidFill>
                <a:srgbClr val="FF0000"/>
              </a:solidFill>
              <a:highlight>
                <a:schemeClr val="lt1"/>
              </a:highlight>
            </a:endParaRPr>
          </a:p>
          <a:p>
            <a:pPr marL="914400" lvl="1" indent="-361950" algn="l" rtl="0">
              <a:spcBef>
                <a:spcPts val="0"/>
              </a:spcBef>
              <a:spcAft>
                <a:spcPts val="0"/>
              </a:spcAft>
              <a:buClr>
                <a:srgbClr val="FF0000"/>
              </a:buClr>
              <a:buSzPts val="2100"/>
              <a:buChar char="○"/>
            </a:pPr>
            <a:r>
              <a:rPr lang="en" sz="2100">
                <a:solidFill>
                  <a:srgbClr val="FF0000"/>
                </a:solidFill>
                <a:highlight>
                  <a:schemeClr val="lt1"/>
                </a:highlight>
              </a:rPr>
              <a:t>Support the pass rush.</a:t>
            </a:r>
            <a:endParaRPr sz="2800">
              <a:solidFill>
                <a:srgbClr val="FF0000"/>
              </a:solidFill>
              <a:highlight>
                <a:schemeClr val="lt1"/>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400"/>
              </a:spcAft>
              <a:buClr>
                <a:schemeClr val="dk1"/>
              </a:buClr>
              <a:buSzPts val="1100"/>
              <a:buFont typeface="Arial"/>
              <a:buNone/>
            </a:pPr>
            <a:r>
              <a:rPr lang="en" sz="2600" b="1">
                <a:highlight>
                  <a:schemeClr val="lt1"/>
                </a:highlight>
              </a:rPr>
              <a:t>OLB Stance and Movement</a:t>
            </a:r>
            <a:endParaRPr sz="4100">
              <a:highlight>
                <a:schemeClr val="lt1"/>
              </a:highlight>
            </a:endParaRPr>
          </a:p>
        </p:txBody>
      </p:sp>
      <p:sp>
        <p:nvSpPr>
          <p:cNvPr id="149" name="Google Shape;149;p27"/>
          <p:cNvSpPr txBox="1">
            <a:spLocks noGrp="1"/>
          </p:cNvSpPr>
          <p:nvPr>
            <p:ph type="body" idx="1"/>
          </p:nvPr>
        </p:nvSpPr>
        <p:spPr>
          <a:xfrm>
            <a:off x="59825" y="2179200"/>
            <a:ext cx="8520600" cy="2964300"/>
          </a:xfrm>
          <a:prstGeom prst="rect">
            <a:avLst/>
          </a:prstGeom>
        </p:spPr>
        <p:txBody>
          <a:bodyPr spcFirstLastPara="1" wrap="square" lIns="91425" tIns="91425" rIns="91425" bIns="91425" anchor="t" anchorCtr="0">
            <a:noAutofit/>
          </a:bodyPr>
          <a:lstStyle/>
          <a:p>
            <a:pPr marL="457200" lvl="0" indent="-355600" algn="l" rtl="0">
              <a:spcBef>
                <a:spcPts val="1200"/>
              </a:spcBef>
              <a:spcAft>
                <a:spcPts val="0"/>
              </a:spcAft>
              <a:buClr>
                <a:schemeClr val="dk1"/>
              </a:buClr>
              <a:buSzPts val="2000"/>
              <a:buChar char="●"/>
            </a:pPr>
            <a:r>
              <a:rPr lang="en" sz="2000" b="1">
                <a:solidFill>
                  <a:schemeClr val="dk1"/>
                </a:solidFill>
                <a:highlight>
                  <a:schemeClr val="lt1"/>
                </a:highlight>
              </a:rPr>
              <a:t>Key Points:</a:t>
            </a:r>
            <a:endParaRPr sz="2000" b="1">
              <a:solidFill>
                <a:schemeClr val="dk1"/>
              </a:solidFill>
              <a:highlight>
                <a:schemeClr val="lt1"/>
              </a:highlight>
            </a:endParaRPr>
          </a:p>
          <a:p>
            <a:pPr marL="914400" lvl="1" indent="-355600" algn="l" rtl="0">
              <a:spcBef>
                <a:spcPts val="0"/>
              </a:spcBef>
              <a:spcAft>
                <a:spcPts val="0"/>
              </a:spcAft>
              <a:buClr>
                <a:schemeClr val="dk1"/>
              </a:buClr>
              <a:buSzPts val="2000"/>
              <a:buChar char="○"/>
            </a:pPr>
            <a:r>
              <a:rPr lang="en" sz="2000">
                <a:solidFill>
                  <a:schemeClr val="dk1"/>
                </a:solidFill>
                <a:highlight>
                  <a:schemeClr val="lt1"/>
                </a:highlight>
              </a:rPr>
              <a:t>Feet slightly wider than shoulder-width.</a:t>
            </a:r>
            <a:endParaRPr sz="2000">
              <a:solidFill>
                <a:schemeClr val="dk1"/>
              </a:solidFill>
              <a:highlight>
                <a:schemeClr val="lt1"/>
              </a:highlight>
            </a:endParaRPr>
          </a:p>
          <a:p>
            <a:pPr marL="914400" lvl="1" indent="-355600" algn="l" rtl="0">
              <a:spcBef>
                <a:spcPts val="0"/>
              </a:spcBef>
              <a:spcAft>
                <a:spcPts val="0"/>
              </a:spcAft>
              <a:buClr>
                <a:schemeClr val="dk1"/>
              </a:buClr>
              <a:buSzPts val="2000"/>
              <a:buChar char="○"/>
            </a:pPr>
            <a:r>
              <a:rPr lang="en" sz="2000">
                <a:solidFill>
                  <a:schemeClr val="dk1"/>
                </a:solidFill>
                <a:highlight>
                  <a:schemeClr val="lt1"/>
                </a:highlight>
              </a:rPr>
              <a:t>Hands free and ready.</a:t>
            </a:r>
            <a:endParaRPr sz="2000">
              <a:solidFill>
                <a:schemeClr val="dk1"/>
              </a:solidFill>
              <a:highlight>
                <a:schemeClr val="lt1"/>
              </a:highlight>
            </a:endParaRPr>
          </a:p>
          <a:p>
            <a:pPr marL="914400" lvl="1" indent="-355600" algn="l" rtl="0">
              <a:spcBef>
                <a:spcPts val="0"/>
              </a:spcBef>
              <a:spcAft>
                <a:spcPts val="0"/>
              </a:spcAft>
              <a:buClr>
                <a:schemeClr val="dk1"/>
              </a:buClr>
              <a:buSzPts val="2000"/>
              <a:buChar char="○"/>
            </a:pPr>
            <a:r>
              <a:rPr lang="en" sz="2000">
                <a:solidFill>
                  <a:schemeClr val="dk1"/>
                </a:solidFill>
                <a:highlight>
                  <a:schemeClr val="lt1"/>
                </a:highlight>
              </a:rPr>
              <a:t>Eyes on the ball.</a:t>
            </a:r>
            <a:endParaRPr sz="2000">
              <a:solidFill>
                <a:schemeClr val="dk1"/>
              </a:solidFill>
              <a:highlight>
                <a:schemeClr val="lt1"/>
              </a:highlight>
            </a:endParaRPr>
          </a:p>
          <a:p>
            <a:pPr marL="457200" lvl="0" indent="-355600" algn="l" rtl="0">
              <a:spcBef>
                <a:spcPts val="0"/>
              </a:spcBef>
              <a:spcAft>
                <a:spcPts val="0"/>
              </a:spcAft>
              <a:buClr>
                <a:schemeClr val="dk1"/>
              </a:buClr>
              <a:buSzPts val="2000"/>
              <a:buChar char="●"/>
            </a:pPr>
            <a:r>
              <a:rPr lang="en" sz="2000" b="1">
                <a:solidFill>
                  <a:schemeClr val="dk1"/>
                </a:solidFill>
                <a:highlight>
                  <a:schemeClr val="lt1"/>
                </a:highlight>
              </a:rPr>
              <a:t>Drill:</a:t>
            </a:r>
            <a:r>
              <a:rPr lang="en" sz="2000">
                <a:solidFill>
                  <a:schemeClr val="dk1"/>
                </a:solidFill>
                <a:highlight>
                  <a:schemeClr val="lt1"/>
                </a:highlight>
              </a:rPr>
              <a:t> "Run Pass read drills/footwork"</a:t>
            </a:r>
            <a:endParaRPr sz="2000">
              <a:solidFill>
                <a:schemeClr val="dk1"/>
              </a:solidFill>
              <a:highlight>
                <a:schemeClr val="lt1"/>
              </a:highlight>
            </a:endParaRPr>
          </a:p>
          <a:p>
            <a:pPr marL="914400" lvl="1" indent="-355600" algn="l" rtl="0">
              <a:spcBef>
                <a:spcPts val="0"/>
              </a:spcBef>
              <a:spcAft>
                <a:spcPts val="0"/>
              </a:spcAft>
              <a:buClr>
                <a:schemeClr val="dk1"/>
              </a:buClr>
              <a:buSzPts val="2000"/>
              <a:buChar char="○"/>
            </a:pPr>
            <a:r>
              <a:rPr lang="en" sz="2000">
                <a:solidFill>
                  <a:schemeClr val="dk1"/>
                </a:solidFill>
                <a:highlight>
                  <a:schemeClr val="lt1"/>
                </a:highlight>
              </a:rPr>
              <a:t>Establish run/pass recognition and footwork to make proper reads and not guessing</a:t>
            </a:r>
            <a:endParaRPr sz="2000">
              <a:solidFill>
                <a:schemeClr val="dk1"/>
              </a:solidFill>
              <a:highlight>
                <a:schemeClr val="lt1"/>
              </a:highlight>
            </a:endParaRPr>
          </a:p>
          <a:p>
            <a:pPr marL="914400" lvl="1" indent="-355600" algn="l" rtl="0">
              <a:spcBef>
                <a:spcPts val="0"/>
              </a:spcBef>
              <a:spcAft>
                <a:spcPts val="0"/>
              </a:spcAft>
              <a:buClr>
                <a:srgbClr val="0000FF"/>
              </a:buClr>
              <a:buSzPts val="2000"/>
              <a:buChar char="○"/>
            </a:pPr>
            <a:r>
              <a:rPr lang="en" sz="2000" u="sng">
                <a:solidFill>
                  <a:srgbClr val="0000FF"/>
                </a:solidFill>
                <a:hlinkClick r:id="rId4">
                  <a:extLst>
                    <a:ext uri="{A12FA001-AC4F-418D-AE19-62706E023703}">
                      <ahyp:hlinkClr xmlns:ahyp="http://schemas.microsoft.com/office/drawing/2018/hyperlinkcolor" val="tx"/>
                    </a:ext>
                  </a:extLst>
                </a:hlinkClick>
              </a:rPr>
              <a:t>https://youtu.be/WbD8EU6iLWM?feature=shared</a:t>
            </a:r>
            <a:r>
              <a:rPr lang="en" sz="2000" u="sng">
                <a:solidFill>
                  <a:srgbClr val="0000FF"/>
                </a:solidFill>
                <a:hlinkClick r:id="rId4">
                  <a:extLst>
                    <a:ext uri="{A12FA001-AC4F-418D-AE19-62706E023703}">
                      <ahyp:hlinkClr xmlns:ahyp="http://schemas.microsoft.com/office/drawing/2018/hyperlinkcolor" val="tx"/>
                    </a:ext>
                  </a:extLst>
                </a:hlinkClick>
              </a:rPr>
              <a:t> </a:t>
            </a:r>
            <a:endParaRPr sz="2300">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400"/>
              </a:spcAft>
              <a:buClr>
                <a:schemeClr val="dk1"/>
              </a:buClr>
              <a:buSzPts val="1100"/>
              <a:buFont typeface="Arial"/>
              <a:buNone/>
            </a:pPr>
            <a:r>
              <a:rPr lang="en" b="1"/>
              <a:t>OLB Techniques</a:t>
            </a:r>
            <a:endParaRPr sz="4300"/>
          </a:p>
        </p:txBody>
      </p:sp>
      <p:sp>
        <p:nvSpPr>
          <p:cNvPr id="155" name="Google Shape;155;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1200"/>
              </a:spcBef>
              <a:spcAft>
                <a:spcPts val="0"/>
              </a:spcAft>
              <a:buClr>
                <a:schemeClr val="dk1"/>
              </a:buClr>
              <a:buSzPts val="2000"/>
              <a:buChar char="●"/>
            </a:pPr>
            <a:r>
              <a:rPr lang="en" sz="2000" b="1">
                <a:solidFill>
                  <a:schemeClr val="dk1"/>
                </a:solidFill>
                <a:highlight>
                  <a:schemeClr val="accent1"/>
                </a:highlight>
              </a:rPr>
              <a:t>Key Techniques:</a:t>
            </a:r>
            <a:endParaRPr sz="2000" b="1">
              <a:solidFill>
                <a:schemeClr val="dk1"/>
              </a:solidFill>
              <a:highlight>
                <a:schemeClr val="accent1"/>
              </a:highlight>
            </a:endParaRPr>
          </a:p>
          <a:p>
            <a:pPr marL="914400" lvl="1" indent="-355600" algn="l" rtl="0">
              <a:spcBef>
                <a:spcPts val="0"/>
              </a:spcBef>
              <a:spcAft>
                <a:spcPts val="0"/>
              </a:spcAft>
              <a:buClr>
                <a:schemeClr val="dk1"/>
              </a:buClr>
              <a:buSzPts val="2000"/>
              <a:buChar char="○"/>
            </a:pPr>
            <a:r>
              <a:rPr lang="en" sz="2000">
                <a:solidFill>
                  <a:schemeClr val="dk1"/>
                </a:solidFill>
                <a:highlight>
                  <a:schemeClr val="accent1"/>
                </a:highlight>
              </a:rPr>
              <a:t>Attacking outside shoulder</a:t>
            </a:r>
            <a:endParaRPr sz="2000">
              <a:solidFill>
                <a:schemeClr val="dk1"/>
              </a:solidFill>
              <a:highlight>
                <a:schemeClr val="accent1"/>
              </a:highlight>
            </a:endParaRPr>
          </a:p>
          <a:p>
            <a:pPr marL="914400" lvl="1" indent="-355600" algn="l" rtl="0">
              <a:spcBef>
                <a:spcPts val="0"/>
              </a:spcBef>
              <a:spcAft>
                <a:spcPts val="0"/>
              </a:spcAft>
              <a:buClr>
                <a:schemeClr val="dk1"/>
              </a:buClr>
              <a:buSzPts val="2000"/>
              <a:buChar char="○"/>
            </a:pPr>
            <a:r>
              <a:rPr lang="en" sz="2000">
                <a:solidFill>
                  <a:schemeClr val="dk1"/>
                </a:solidFill>
                <a:highlight>
                  <a:schemeClr val="accent1"/>
                </a:highlight>
              </a:rPr>
              <a:t>Shedding blocks.</a:t>
            </a:r>
            <a:endParaRPr sz="2000">
              <a:solidFill>
                <a:schemeClr val="dk1"/>
              </a:solidFill>
              <a:highlight>
                <a:schemeClr val="accent1"/>
              </a:highlight>
            </a:endParaRPr>
          </a:p>
          <a:p>
            <a:pPr marL="914400" lvl="1" indent="-355600" algn="l" rtl="0">
              <a:spcBef>
                <a:spcPts val="0"/>
              </a:spcBef>
              <a:spcAft>
                <a:spcPts val="0"/>
              </a:spcAft>
              <a:buClr>
                <a:schemeClr val="dk1"/>
              </a:buClr>
              <a:buSzPts val="2000"/>
              <a:buChar char="○"/>
            </a:pPr>
            <a:r>
              <a:rPr lang="en" sz="2000">
                <a:solidFill>
                  <a:schemeClr val="dk1"/>
                </a:solidFill>
                <a:highlight>
                  <a:schemeClr val="accent1"/>
                </a:highlight>
              </a:rPr>
              <a:t>Zone coverage drops.</a:t>
            </a:r>
            <a:endParaRPr sz="2000">
              <a:solidFill>
                <a:schemeClr val="dk1"/>
              </a:solidFill>
              <a:highlight>
                <a:schemeClr val="accent1"/>
              </a:highlight>
            </a:endParaRPr>
          </a:p>
          <a:p>
            <a:pPr marL="914400" lvl="1" indent="-355600" algn="l" rtl="0">
              <a:spcBef>
                <a:spcPts val="0"/>
              </a:spcBef>
              <a:spcAft>
                <a:spcPts val="0"/>
              </a:spcAft>
              <a:buClr>
                <a:schemeClr val="dk1"/>
              </a:buClr>
              <a:buSzPts val="2000"/>
              <a:buChar char="○"/>
            </a:pPr>
            <a:r>
              <a:rPr lang="en" sz="2000">
                <a:solidFill>
                  <a:schemeClr val="dk1"/>
                </a:solidFill>
                <a:highlight>
                  <a:schemeClr val="accent1"/>
                </a:highlight>
              </a:rPr>
              <a:t>Open-field tackling.</a:t>
            </a:r>
            <a:endParaRPr sz="2000">
              <a:solidFill>
                <a:schemeClr val="dk1"/>
              </a:solidFill>
              <a:highlight>
                <a:schemeClr val="accent1"/>
              </a:highlight>
            </a:endParaRPr>
          </a:p>
          <a:p>
            <a:pPr marL="457200" lvl="0" indent="-355600" algn="l" rtl="0">
              <a:spcBef>
                <a:spcPts val="0"/>
              </a:spcBef>
              <a:spcAft>
                <a:spcPts val="0"/>
              </a:spcAft>
              <a:buClr>
                <a:schemeClr val="dk1"/>
              </a:buClr>
              <a:buSzPts val="2000"/>
              <a:buChar char="●"/>
            </a:pPr>
            <a:r>
              <a:rPr lang="en" sz="2000" b="1">
                <a:solidFill>
                  <a:schemeClr val="dk1"/>
                </a:solidFill>
                <a:highlight>
                  <a:schemeClr val="accent1"/>
                </a:highlight>
              </a:rPr>
              <a:t>Drill:</a:t>
            </a:r>
            <a:r>
              <a:rPr lang="en" sz="2000">
                <a:solidFill>
                  <a:schemeClr val="dk1"/>
                </a:solidFill>
                <a:highlight>
                  <a:schemeClr val="accent1"/>
                </a:highlight>
              </a:rPr>
              <a:t> "read react pursuit drill"</a:t>
            </a:r>
            <a:endParaRPr sz="2000">
              <a:solidFill>
                <a:schemeClr val="dk1"/>
              </a:solidFill>
              <a:highlight>
                <a:schemeClr val="accent1"/>
              </a:highlight>
            </a:endParaRPr>
          </a:p>
          <a:p>
            <a:pPr marL="914400" lvl="1" indent="-355600" algn="l" rtl="0">
              <a:spcBef>
                <a:spcPts val="0"/>
              </a:spcBef>
              <a:spcAft>
                <a:spcPts val="0"/>
              </a:spcAft>
              <a:buClr>
                <a:schemeClr val="dk1"/>
              </a:buClr>
              <a:buSzPts val="2000"/>
              <a:buChar char="○"/>
            </a:pPr>
            <a:r>
              <a:rPr lang="en" sz="2000">
                <a:solidFill>
                  <a:schemeClr val="dk1"/>
                </a:solidFill>
                <a:highlight>
                  <a:schemeClr val="accent1"/>
                </a:highlight>
              </a:rPr>
              <a:t>Set up bags; player takes read steps and adjust through bags and ends with tackling pop up dummy</a:t>
            </a:r>
            <a:r>
              <a:rPr lang="en" sz="2000">
                <a:solidFill>
                  <a:schemeClr val="dk1"/>
                </a:solidFill>
              </a:rPr>
              <a:t>.</a:t>
            </a:r>
            <a:endParaRPr sz="2000">
              <a:solidFill>
                <a:schemeClr val="dk1"/>
              </a:solidFill>
            </a:endParaRPr>
          </a:p>
          <a:p>
            <a:pPr marL="914400" lvl="1" indent="-355600" algn="l" rtl="0">
              <a:spcBef>
                <a:spcPts val="0"/>
              </a:spcBef>
              <a:spcAft>
                <a:spcPts val="0"/>
              </a:spcAft>
              <a:buClr>
                <a:srgbClr val="0000FF"/>
              </a:buClr>
              <a:buSzPts val="2000"/>
              <a:buChar char="○"/>
            </a:pPr>
            <a:r>
              <a:rPr lang="en" sz="2000" u="sng">
                <a:solidFill>
                  <a:schemeClr val="hlink"/>
                </a:solidFill>
                <a:hlinkClick r:id="rId4"/>
              </a:rPr>
              <a:t>https://youtu.be/kq5e6imIiI0?feature=shared</a:t>
            </a:r>
            <a:endParaRPr sz="2000">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2686175" y="359500"/>
            <a:ext cx="3564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HS coaches wish list</a:t>
            </a:r>
            <a:endParaRPr/>
          </a:p>
        </p:txBody>
      </p:sp>
      <p:sp>
        <p:nvSpPr>
          <p:cNvPr id="161" name="Google Shape;161;p29"/>
          <p:cNvSpPr txBox="1">
            <a:spLocks noGrp="1"/>
          </p:cNvSpPr>
          <p:nvPr>
            <p:ph type="body" idx="1"/>
          </p:nvPr>
        </p:nvSpPr>
        <p:spPr>
          <a:xfrm>
            <a:off x="3605800" y="1152475"/>
            <a:ext cx="42240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a:solidFill>
                  <a:schemeClr val="dk1"/>
                </a:solidFill>
              </a:rPr>
              <a:t>Disciplined Player</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Attitude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Effort</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Eyes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Knows proper stance and starts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Understands pad leverage</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Good form tackling</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Eyes through thighs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Attack neer hip</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Wrap legs</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Extra coaching tips - Game Situation Drills</a:t>
            </a:r>
            <a:endParaRPr/>
          </a:p>
        </p:txBody>
      </p:sp>
      <p:sp>
        <p:nvSpPr>
          <p:cNvPr id="167" name="Google Shape;167;p30"/>
          <p:cNvSpPr txBox="1">
            <a:spLocks noGrp="1"/>
          </p:cNvSpPr>
          <p:nvPr>
            <p:ph type="body" idx="1"/>
          </p:nvPr>
        </p:nvSpPr>
        <p:spPr>
          <a:xfrm>
            <a:off x="226150" y="3697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a:solidFill>
                  <a:schemeClr val="dk1"/>
                </a:solidFill>
              </a:rPr>
              <a:t>Third down scenarios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Red zone defense</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Goal line stands</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Two-minute drill</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882300" y="164675"/>
            <a:ext cx="7379400" cy="54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2780" b="1"/>
              <a:t>I am a very lucky coach</a:t>
            </a:r>
            <a:endParaRPr sz="780" b="1"/>
          </a:p>
        </p:txBody>
      </p:sp>
      <p:pic>
        <p:nvPicPr>
          <p:cNvPr id="62" name="Google Shape;62;p14"/>
          <p:cNvPicPr preferRelativeResize="0"/>
          <p:nvPr/>
        </p:nvPicPr>
        <p:blipFill>
          <a:blip r:embed="rId3">
            <a:alphaModFix/>
          </a:blip>
          <a:stretch>
            <a:fillRect/>
          </a:stretch>
        </p:blipFill>
        <p:spPr>
          <a:xfrm>
            <a:off x="4814175" y="870100"/>
            <a:ext cx="3583975" cy="1813575"/>
          </a:xfrm>
          <a:prstGeom prst="rect">
            <a:avLst/>
          </a:prstGeom>
          <a:noFill/>
          <a:ln>
            <a:noFill/>
          </a:ln>
        </p:spPr>
      </p:pic>
      <p:pic>
        <p:nvPicPr>
          <p:cNvPr id="63" name="Google Shape;63;p14"/>
          <p:cNvPicPr preferRelativeResize="0"/>
          <p:nvPr/>
        </p:nvPicPr>
        <p:blipFill>
          <a:blip r:embed="rId4">
            <a:alphaModFix/>
          </a:blip>
          <a:stretch>
            <a:fillRect/>
          </a:stretch>
        </p:blipFill>
        <p:spPr>
          <a:xfrm>
            <a:off x="402025" y="2777275"/>
            <a:ext cx="3583975" cy="2229325"/>
          </a:xfrm>
          <a:prstGeom prst="rect">
            <a:avLst/>
          </a:prstGeom>
          <a:noFill/>
          <a:ln>
            <a:noFill/>
          </a:ln>
        </p:spPr>
      </p:pic>
      <p:pic>
        <p:nvPicPr>
          <p:cNvPr id="64" name="Google Shape;64;p14"/>
          <p:cNvPicPr preferRelativeResize="0"/>
          <p:nvPr/>
        </p:nvPicPr>
        <p:blipFill>
          <a:blip r:embed="rId5">
            <a:alphaModFix/>
          </a:blip>
          <a:stretch>
            <a:fillRect/>
          </a:stretch>
        </p:blipFill>
        <p:spPr>
          <a:xfrm>
            <a:off x="402025" y="870100"/>
            <a:ext cx="3583975" cy="1813575"/>
          </a:xfrm>
          <a:prstGeom prst="rect">
            <a:avLst/>
          </a:prstGeom>
          <a:noFill/>
          <a:ln>
            <a:noFill/>
          </a:ln>
        </p:spPr>
      </p:pic>
      <p:pic>
        <p:nvPicPr>
          <p:cNvPr id="65" name="Google Shape;65;p14"/>
          <p:cNvPicPr preferRelativeResize="0"/>
          <p:nvPr/>
        </p:nvPicPr>
        <p:blipFill>
          <a:blip r:embed="rId6">
            <a:alphaModFix/>
          </a:blip>
          <a:stretch>
            <a:fillRect/>
          </a:stretch>
        </p:blipFill>
        <p:spPr>
          <a:xfrm>
            <a:off x="4814175" y="2777275"/>
            <a:ext cx="3583975" cy="2229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253600" y="112000"/>
            <a:ext cx="8520600" cy="18180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SzPts val="1800"/>
              <a:buChar char="●"/>
            </a:pPr>
            <a:r>
              <a:rPr lang="en" sz="1800" b="1">
                <a:highlight>
                  <a:schemeClr val="lt1"/>
                </a:highlight>
              </a:rPr>
              <a:t>My Goal: Equip coaches with the knowledge and drills to teach defensive fundamentals.</a:t>
            </a:r>
            <a:endParaRPr sz="1800" b="1">
              <a:highlight>
                <a:schemeClr val="lt1"/>
              </a:highlight>
            </a:endParaRPr>
          </a:p>
          <a:p>
            <a:pPr marL="914400" lvl="1" indent="-342900" algn="l" rtl="0">
              <a:lnSpc>
                <a:spcPct val="115000"/>
              </a:lnSpc>
              <a:spcBef>
                <a:spcPts val="0"/>
              </a:spcBef>
              <a:spcAft>
                <a:spcPts val="0"/>
              </a:spcAft>
              <a:buSzPts val="1800"/>
              <a:buChar char="○"/>
            </a:pPr>
            <a:r>
              <a:rPr lang="en" sz="1800" b="1">
                <a:highlight>
                  <a:schemeClr val="lt1"/>
                </a:highlight>
              </a:rPr>
              <a:t>Know the WHY - Be able to explain the WHY</a:t>
            </a:r>
            <a:endParaRPr sz="1800" b="1">
              <a:highlight>
                <a:schemeClr val="lt1"/>
              </a:highlight>
            </a:endParaRPr>
          </a:p>
          <a:p>
            <a:pPr marL="914400" lvl="1" indent="-342900" algn="l" rtl="0">
              <a:lnSpc>
                <a:spcPct val="115000"/>
              </a:lnSpc>
              <a:spcBef>
                <a:spcPts val="0"/>
              </a:spcBef>
              <a:spcAft>
                <a:spcPts val="0"/>
              </a:spcAft>
              <a:buSzPts val="1800"/>
              <a:buChar char="○"/>
            </a:pPr>
            <a:r>
              <a:rPr lang="en" sz="1800" b="1">
                <a:highlight>
                  <a:schemeClr val="lt1"/>
                </a:highlight>
              </a:rPr>
              <a:t>Part whole method</a:t>
            </a:r>
            <a:endParaRPr sz="1800" b="1">
              <a:highlight>
                <a:schemeClr val="lt1"/>
              </a:highlight>
            </a:endParaRPr>
          </a:p>
          <a:p>
            <a:pPr marL="457200" lvl="0" indent="0" algn="l" rtl="0">
              <a:lnSpc>
                <a:spcPct val="115000"/>
              </a:lnSpc>
              <a:spcBef>
                <a:spcPts val="1200"/>
              </a:spcBef>
              <a:spcAft>
                <a:spcPts val="1200"/>
              </a:spcAft>
              <a:buNone/>
            </a:pPr>
            <a:endParaRPr sz="3000" b="1">
              <a:solidFill>
                <a:schemeClr val="lt1"/>
              </a:solidFill>
            </a:endParaRPr>
          </a:p>
        </p:txBody>
      </p:sp>
      <p:sp>
        <p:nvSpPr>
          <p:cNvPr id="71" name="Google Shape;71;p15"/>
          <p:cNvSpPr txBox="1">
            <a:spLocks noGrp="1"/>
          </p:cNvSpPr>
          <p:nvPr>
            <p:ph type="body" idx="1"/>
          </p:nvPr>
        </p:nvSpPr>
        <p:spPr>
          <a:xfrm>
            <a:off x="1880875" y="3790500"/>
            <a:ext cx="7205100" cy="1353000"/>
          </a:xfrm>
          <a:prstGeom prst="rect">
            <a:avLst/>
          </a:prstGeom>
        </p:spPr>
        <p:txBody>
          <a:bodyPr spcFirstLastPara="1" wrap="square" lIns="91425" tIns="91425" rIns="91425" bIns="91425" anchor="t" anchorCtr="0">
            <a:noAutofit/>
          </a:bodyPr>
          <a:lstStyle/>
          <a:p>
            <a:pPr marL="457200" lvl="0" indent="-330200" algn="l" rtl="0">
              <a:spcBef>
                <a:spcPts val="1200"/>
              </a:spcBef>
              <a:spcAft>
                <a:spcPts val="0"/>
              </a:spcAft>
              <a:buClr>
                <a:schemeClr val="dk1"/>
              </a:buClr>
              <a:buSzPts val="1600"/>
              <a:buChar char="●"/>
            </a:pPr>
            <a:r>
              <a:rPr lang="en" sz="1600" b="1">
                <a:solidFill>
                  <a:schemeClr val="dk1"/>
                </a:solidFill>
                <a:highlight>
                  <a:schemeClr val="lt1"/>
                </a:highlight>
              </a:rPr>
              <a:t>Focus Areas:</a:t>
            </a:r>
            <a:endParaRPr sz="1600" b="1">
              <a:solidFill>
                <a:schemeClr val="dk1"/>
              </a:solidFill>
              <a:highlight>
                <a:schemeClr val="lt1"/>
              </a:highlight>
            </a:endParaRPr>
          </a:p>
          <a:p>
            <a:pPr marL="914400" lvl="1" indent="-330200" algn="l" rtl="0">
              <a:spcBef>
                <a:spcPts val="0"/>
              </a:spcBef>
              <a:spcAft>
                <a:spcPts val="0"/>
              </a:spcAft>
              <a:buClr>
                <a:schemeClr val="dk1"/>
              </a:buClr>
              <a:buSzPts val="1600"/>
              <a:buChar char="○"/>
            </a:pPr>
            <a:r>
              <a:rPr lang="en" sz="1600">
                <a:solidFill>
                  <a:schemeClr val="dk1"/>
                </a:solidFill>
                <a:highlight>
                  <a:schemeClr val="lt1"/>
                </a:highlight>
              </a:rPr>
              <a:t>Defensive ends (DEs): Pass rush and run-stopping techniques.</a:t>
            </a:r>
            <a:endParaRPr sz="1600">
              <a:solidFill>
                <a:schemeClr val="dk1"/>
              </a:solidFill>
              <a:highlight>
                <a:schemeClr val="lt1"/>
              </a:highlight>
            </a:endParaRPr>
          </a:p>
          <a:p>
            <a:pPr marL="914400" lvl="1" indent="-330200" algn="l" rtl="0">
              <a:spcBef>
                <a:spcPts val="0"/>
              </a:spcBef>
              <a:spcAft>
                <a:spcPts val="0"/>
              </a:spcAft>
              <a:buClr>
                <a:schemeClr val="dk1"/>
              </a:buClr>
              <a:buSzPts val="1600"/>
              <a:buChar char="○"/>
            </a:pPr>
            <a:r>
              <a:rPr lang="en" sz="1600">
                <a:solidFill>
                  <a:schemeClr val="dk1"/>
                </a:solidFill>
                <a:highlight>
                  <a:schemeClr val="lt1"/>
                </a:highlight>
              </a:rPr>
              <a:t>Outside linebackers (OLBs): Edge containment and pass coverage.</a:t>
            </a:r>
            <a:endParaRPr sz="1600">
              <a:solidFill>
                <a:schemeClr val="dk1"/>
              </a:solidFill>
              <a:highlight>
                <a:schemeClr val="lt1"/>
              </a:highlight>
            </a:endParaRPr>
          </a:p>
          <a:p>
            <a:pPr marL="914400" lvl="1" indent="-330200" algn="l" rtl="0">
              <a:spcBef>
                <a:spcPts val="0"/>
              </a:spcBef>
              <a:spcAft>
                <a:spcPts val="0"/>
              </a:spcAft>
              <a:buClr>
                <a:schemeClr val="dk1"/>
              </a:buClr>
              <a:buSzPts val="1600"/>
              <a:buChar char="○"/>
            </a:pPr>
            <a:r>
              <a:rPr lang="en" sz="1600">
                <a:solidFill>
                  <a:schemeClr val="dk1"/>
                </a:solidFill>
                <a:highlight>
                  <a:schemeClr val="lt1"/>
                </a:highlight>
              </a:rPr>
              <a:t>Inside linebackers (ILBs): Gap responsibility and run/pass reads</a:t>
            </a:r>
            <a:endParaRPr sz="2400" b="1">
              <a:solidFill>
                <a:schemeClr val="dk1"/>
              </a:solidFill>
              <a:highlight>
                <a:schemeClr val="lt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800" b="1">
                <a:latin typeface="Georgia"/>
                <a:ea typeface="Georgia"/>
                <a:cs typeface="Georgia"/>
                <a:sym typeface="Georgia"/>
              </a:rPr>
              <a:t>Know your personnel (KYP)</a:t>
            </a: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0" algn="l" rtl="0">
              <a:lnSpc>
                <a:spcPct val="90000"/>
              </a:lnSpc>
              <a:spcBef>
                <a:spcPts val="1200"/>
              </a:spcBef>
              <a:spcAft>
                <a:spcPts val="0"/>
              </a:spcAft>
              <a:buNone/>
            </a:pPr>
            <a:r>
              <a:rPr lang="en" sz="2000">
                <a:solidFill>
                  <a:schemeClr val="dk1"/>
                </a:solidFill>
                <a:latin typeface="Trebuchet MS"/>
                <a:ea typeface="Trebuchet MS"/>
                <a:cs typeface="Trebuchet MS"/>
                <a:sym typeface="Trebuchet MS"/>
              </a:rPr>
              <a:t>What Kind of players/learners do you have?</a:t>
            </a:r>
            <a:endParaRPr sz="2000">
              <a:solidFill>
                <a:schemeClr val="dk1"/>
              </a:solidFill>
              <a:latin typeface="Trebuchet MS"/>
              <a:ea typeface="Trebuchet MS"/>
              <a:cs typeface="Trebuchet MS"/>
              <a:sym typeface="Trebuchet MS"/>
            </a:endParaRPr>
          </a:p>
          <a:p>
            <a:pPr marL="457200" lvl="0" indent="-346075" algn="l" rtl="0">
              <a:lnSpc>
                <a:spcPct val="90000"/>
              </a:lnSpc>
              <a:spcBef>
                <a:spcPts val="1200"/>
              </a:spcBef>
              <a:spcAft>
                <a:spcPts val="0"/>
              </a:spcAft>
              <a:buClr>
                <a:schemeClr val="dk1"/>
              </a:buClr>
              <a:buSzPct val="111111"/>
              <a:buFont typeface="Trebuchet MS"/>
              <a:buChar char="●"/>
            </a:pPr>
            <a:r>
              <a:rPr lang="en">
                <a:solidFill>
                  <a:schemeClr val="dk1"/>
                </a:solidFill>
                <a:latin typeface="Trebuchet MS"/>
                <a:ea typeface="Trebuchet MS"/>
                <a:cs typeface="Trebuchet MS"/>
                <a:sym typeface="Trebuchet MS"/>
              </a:rPr>
              <a:t>Aggressive</a:t>
            </a:r>
            <a:endParaRPr>
              <a:solidFill>
                <a:schemeClr val="dk1"/>
              </a:solidFill>
              <a:latin typeface="Trebuchet MS"/>
              <a:ea typeface="Trebuchet MS"/>
              <a:cs typeface="Trebuchet MS"/>
              <a:sym typeface="Trebuchet MS"/>
            </a:endParaRPr>
          </a:p>
          <a:p>
            <a:pPr marL="457200" lvl="0" indent="-334327" algn="l" rtl="0">
              <a:lnSpc>
                <a:spcPct val="90000"/>
              </a:lnSpc>
              <a:spcBef>
                <a:spcPts val="0"/>
              </a:spcBef>
              <a:spcAft>
                <a:spcPts val="0"/>
              </a:spcAft>
              <a:buClr>
                <a:schemeClr val="dk1"/>
              </a:buClr>
              <a:buSzPct val="100000"/>
              <a:buFont typeface="Trebuchet MS"/>
              <a:buChar char="●"/>
            </a:pPr>
            <a:r>
              <a:rPr lang="en">
                <a:solidFill>
                  <a:schemeClr val="dk1"/>
                </a:solidFill>
                <a:latin typeface="Trebuchet MS"/>
                <a:ea typeface="Trebuchet MS"/>
                <a:cs typeface="Trebuchet MS"/>
                <a:sym typeface="Trebuchet MS"/>
              </a:rPr>
              <a:t>Street smart</a:t>
            </a:r>
            <a:endParaRPr>
              <a:solidFill>
                <a:schemeClr val="dk1"/>
              </a:solidFill>
              <a:latin typeface="Trebuchet MS"/>
              <a:ea typeface="Trebuchet MS"/>
              <a:cs typeface="Trebuchet MS"/>
              <a:sym typeface="Trebuchet MS"/>
            </a:endParaRPr>
          </a:p>
          <a:p>
            <a:pPr marL="457200" lvl="0" indent="-334327" algn="l" rtl="0">
              <a:lnSpc>
                <a:spcPct val="90000"/>
              </a:lnSpc>
              <a:spcBef>
                <a:spcPts val="0"/>
              </a:spcBef>
              <a:spcAft>
                <a:spcPts val="0"/>
              </a:spcAft>
              <a:buClr>
                <a:schemeClr val="dk1"/>
              </a:buClr>
              <a:buSzPct val="100000"/>
              <a:buFont typeface="Trebuchet MS"/>
              <a:buChar char="●"/>
            </a:pPr>
            <a:r>
              <a:rPr lang="en">
                <a:solidFill>
                  <a:schemeClr val="dk1"/>
                </a:solidFill>
                <a:latin typeface="Trebuchet MS"/>
                <a:ea typeface="Trebuchet MS"/>
                <a:cs typeface="Trebuchet MS"/>
                <a:sym typeface="Trebuchet MS"/>
              </a:rPr>
              <a:t>Book smart</a:t>
            </a:r>
            <a:endParaRPr>
              <a:solidFill>
                <a:schemeClr val="dk1"/>
              </a:solidFill>
              <a:latin typeface="Trebuchet MS"/>
              <a:ea typeface="Trebuchet MS"/>
              <a:cs typeface="Trebuchet MS"/>
              <a:sym typeface="Trebuchet MS"/>
            </a:endParaRPr>
          </a:p>
          <a:p>
            <a:pPr marL="457200" lvl="0" indent="-334327" algn="l" rtl="0">
              <a:lnSpc>
                <a:spcPct val="90000"/>
              </a:lnSpc>
              <a:spcBef>
                <a:spcPts val="0"/>
              </a:spcBef>
              <a:spcAft>
                <a:spcPts val="0"/>
              </a:spcAft>
              <a:buClr>
                <a:schemeClr val="dk1"/>
              </a:buClr>
              <a:buSzPct val="100000"/>
              <a:buFont typeface="Trebuchet MS"/>
              <a:buChar char="●"/>
            </a:pPr>
            <a:r>
              <a:rPr lang="en">
                <a:solidFill>
                  <a:schemeClr val="dk1"/>
                </a:solidFill>
                <a:latin typeface="Trebuchet MS"/>
                <a:ea typeface="Trebuchet MS"/>
                <a:cs typeface="Trebuchet MS"/>
                <a:sym typeface="Trebuchet MS"/>
              </a:rPr>
              <a:t>Timid</a:t>
            </a:r>
            <a:endParaRPr>
              <a:solidFill>
                <a:schemeClr val="dk1"/>
              </a:solidFill>
              <a:latin typeface="Trebuchet MS"/>
              <a:ea typeface="Trebuchet MS"/>
              <a:cs typeface="Trebuchet MS"/>
              <a:sym typeface="Trebuchet MS"/>
            </a:endParaRPr>
          </a:p>
          <a:p>
            <a:pPr marL="457200" lvl="0" indent="-334327" algn="l" rtl="0">
              <a:lnSpc>
                <a:spcPct val="90000"/>
              </a:lnSpc>
              <a:spcBef>
                <a:spcPts val="0"/>
              </a:spcBef>
              <a:spcAft>
                <a:spcPts val="0"/>
              </a:spcAft>
              <a:buClr>
                <a:schemeClr val="dk1"/>
              </a:buClr>
              <a:buSzPct val="100000"/>
              <a:buFont typeface="Trebuchet MS"/>
              <a:buChar char="●"/>
            </a:pPr>
            <a:r>
              <a:rPr lang="en">
                <a:solidFill>
                  <a:schemeClr val="dk1"/>
                </a:solidFill>
                <a:latin typeface="Trebuchet MS"/>
                <a:ea typeface="Trebuchet MS"/>
                <a:cs typeface="Trebuchet MS"/>
                <a:sym typeface="Trebuchet MS"/>
              </a:rPr>
              <a:t>Strong</a:t>
            </a:r>
            <a:endParaRPr>
              <a:solidFill>
                <a:schemeClr val="dk1"/>
              </a:solidFill>
              <a:latin typeface="Trebuchet MS"/>
              <a:ea typeface="Trebuchet MS"/>
              <a:cs typeface="Trebuchet MS"/>
              <a:sym typeface="Trebuchet MS"/>
            </a:endParaRPr>
          </a:p>
          <a:p>
            <a:pPr marL="457200" lvl="0" indent="-334327" algn="l" rtl="0">
              <a:lnSpc>
                <a:spcPct val="90000"/>
              </a:lnSpc>
              <a:spcBef>
                <a:spcPts val="0"/>
              </a:spcBef>
              <a:spcAft>
                <a:spcPts val="0"/>
              </a:spcAft>
              <a:buClr>
                <a:schemeClr val="dk1"/>
              </a:buClr>
              <a:buSzPct val="100000"/>
              <a:buFont typeface="Trebuchet MS"/>
              <a:buChar char="●"/>
            </a:pPr>
            <a:r>
              <a:rPr lang="en">
                <a:solidFill>
                  <a:schemeClr val="dk1"/>
                </a:solidFill>
                <a:latin typeface="Trebuchet MS"/>
                <a:ea typeface="Trebuchet MS"/>
                <a:cs typeface="Trebuchet MS"/>
                <a:sym typeface="Trebuchet MS"/>
              </a:rPr>
              <a:t>Tight (hip flexion)</a:t>
            </a:r>
            <a:endParaRPr>
              <a:solidFill>
                <a:schemeClr val="dk1"/>
              </a:solidFill>
              <a:latin typeface="Trebuchet MS"/>
              <a:ea typeface="Trebuchet MS"/>
              <a:cs typeface="Trebuchet MS"/>
              <a:sym typeface="Trebuchet MS"/>
            </a:endParaRPr>
          </a:p>
          <a:p>
            <a:pPr marL="457200" lvl="0" indent="-334327" algn="l" rtl="0">
              <a:lnSpc>
                <a:spcPct val="90000"/>
              </a:lnSpc>
              <a:spcBef>
                <a:spcPts val="0"/>
              </a:spcBef>
              <a:spcAft>
                <a:spcPts val="0"/>
              </a:spcAft>
              <a:buClr>
                <a:schemeClr val="dk1"/>
              </a:buClr>
              <a:buSzPct val="100000"/>
              <a:buFont typeface="Trebuchet MS"/>
              <a:buChar char="●"/>
            </a:pPr>
            <a:r>
              <a:rPr lang="en">
                <a:solidFill>
                  <a:schemeClr val="dk1"/>
                </a:solidFill>
                <a:latin typeface="Trebuchet MS"/>
                <a:ea typeface="Trebuchet MS"/>
                <a:cs typeface="Trebuchet MS"/>
                <a:sym typeface="Trebuchet MS"/>
              </a:rPr>
              <a:t>Hyperactive short tension span</a:t>
            </a:r>
            <a:endParaRPr>
              <a:solidFill>
                <a:schemeClr val="dk1"/>
              </a:solidFill>
              <a:latin typeface="Trebuchet MS"/>
              <a:ea typeface="Trebuchet MS"/>
              <a:cs typeface="Trebuchet MS"/>
              <a:sym typeface="Trebuchet MS"/>
            </a:endParaRPr>
          </a:p>
          <a:p>
            <a:pPr marL="457200" lvl="0" indent="-334327" algn="l" rtl="0">
              <a:lnSpc>
                <a:spcPct val="90000"/>
              </a:lnSpc>
              <a:spcBef>
                <a:spcPts val="0"/>
              </a:spcBef>
              <a:spcAft>
                <a:spcPts val="0"/>
              </a:spcAft>
              <a:buClr>
                <a:schemeClr val="dk1"/>
              </a:buClr>
              <a:buSzPct val="100000"/>
              <a:buFont typeface="Trebuchet MS"/>
              <a:buChar char="●"/>
            </a:pPr>
            <a:r>
              <a:rPr lang="en">
                <a:solidFill>
                  <a:schemeClr val="dk1"/>
                </a:solidFill>
                <a:latin typeface="Trebuchet MS"/>
                <a:ea typeface="Trebuchet MS"/>
                <a:cs typeface="Trebuchet MS"/>
                <a:sym typeface="Trebuchet MS"/>
              </a:rPr>
              <a:t>Lacking motivation</a:t>
            </a:r>
            <a:endParaRPr>
              <a:solidFill>
                <a:schemeClr val="dk1"/>
              </a:solidFill>
              <a:latin typeface="Trebuchet MS"/>
              <a:ea typeface="Trebuchet MS"/>
              <a:cs typeface="Trebuchet MS"/>
              <a:sym typeface="Trebuchet MS"/>
            </a:endParaRPr>
          </a:p>
          <a:p>
            <a:pPr marL="457200" lvl="0" indent="-334327" algn="l" rtl="0">
              <a:lnSpc>
                <a:spcPct val="90000"/>
              </a:lnSpc>
              <a:spcBef>
                <a:spcPts val="0"/>
              </a:spcBef>
              <a:spcAft>
                <a:spcPts val="0"/>
              </a:spcAft>
              <a:buClr>
                <a:schemeClr val="dk1"/>
              </a:buClr>
              <a:buSzPct val="100000"/>
              <a:buFont typeface="Trebuchet MS"/>
              <a:buChar char="●"/>
            </a:pPr>
            <a:r>
              <a:rPr lang="en">
                <a:solidFill>
                  <a:schemeClr val="dk1"/>
                </a:solidFill>
                <a:latin typeface="Trebuchet MS"/>
                <a:ea typeface="Trebuchet MS"/>
                <a:cs typeface="Trebuchet MS"/>
                <a:sym typeface="Trebuchet MS"/>
              </a:rPr>
              <a:t>Visual learner</a:t>
            </a:r>
            <a:endParaRPr>
              <a:solidFill>
                <a:schemeClr val="dk1"/>
              </a:solidFill>
              <a:latin typeface="Trebuchet MS"/>
              <a:ea typeface="Trebuchet MS"/>
              <a:cs typeface="Trebuchet MS"/>
              <a:sym typeface="Trebuchet MS"/>
            </a:endParaRPr>
          </a:p>
          <a:p>
            <a:pPr marL="457200" lvl="0" indent="-334327" algn="l" rtl="0">
              <a:lnSpc>
                <a:spcPct val="90000"/>
              </a:lnSpc>
              <a:spcBef>
                <a:spcPts val="0"/>
              </a:spcBef>
              <a:spcAft>
                <a:spcPts val="0"/>
              </a:spcAft>
              <a:buClr>
                <a:schemeClr val="dk1"/>
              </a:buClr>
              <a:buSzPct val="100000"/>
              <a:buFont typeface="Trebuchet MS"/>
              <a:buChar char="●"/>
            </a:pPr>
            <a:r>
              <a:rPr lang="en">
                <a:solidFill>
                  <a:schemeClr val="dk1"/>
                </a:solidFill>
                <a:latin typeface="Trebuchet MS"/>
                <a:ea typeface="Trebuchet MS"/>
                <a:cs typeface="Trebuchet MS"/>
                <a:sym typeface="Trebuchet MS"/>
              </a:rPr>
              <a:t>Auditory learners (need a playbook and directions on paper)</a:t>
            </a:r>
            <a:endParaRPr>
              <a:solidFill>
                <a:schemeClr val="dk1"/>
              </a:solidFill>
              <a:latin typeface="Trebuchet MS"/>
              <a:ea typeface="Trebuchet MS"/>
              <a:cs typeface="Trebuchet MS"/>
              <a:sym typeface="Trebuchet MS"/>
            </a:endParaRPr>
          </a:p>
          <a:p>
            <a:pPr marL="457200" lvl="0" indent="-334327" algn="l" rtl="0">
              <a:lnSpc>
                <a:spcPct val="90000"/>
              </a:lnSpc>
              <a:spcBef>
                <a:spcPts val="0"/>
              </a:spcBef>
              <a:spcAft>
                <a:spcPts val="0"/>
              </a:spcAft>
              <a:buClr>
                <a:schemeClr val="dk1"/>
              </a:buClr>
              <a:buSzPct val="100000"/>
              <a:buFont typeface="Trebuchet MS"/>
              <a:buChar char="●"/>
            </a:pPr>
            <a:r>
              <a:rPr lang="en">
                <a:solidFill>
                  <a:schemeClr val="dk1"/>
                </a:solidFill>
                <a:latin typeface="Trebuchet MS"/>
                <a:ea typeface="Trebuchet MS"/>
                <a:cs typeface="Trebuchet MS"/>
                <a:sym typeface="Trebuchet MS"/>
              </a:rPr>
              <a:t>Needs gentle reminders</a:t>
            </a:r>
            <a:endParaRPr>
              <a:solidFill>
                <a:schemeClr val="dk1"/>
              </a:solidFill>
              <a:latin typeface="Trebuchet MS"/>
              <a:ea typeface="Trebuchet MS"/>
              <a:cs typeface="Trebuchet MS"/>
              <a:sym typeface="Trebuchet MS"/>
            </a:endParaRPr>
          </a:p>
          <a:p>
            <a:pPr marL="457200" lvl="0" indent="-334327" algn="l" rtl="0">
              <a:lnSpc>
                <a:spcPct val="90000"/>
              </a:lnSpc>
              <a:spcBef>
                <a:spcPts val="0"/>
              </a:spcBef>
              <a:spcAft>
                <a:spcPts val="0"/>
              </a:spcAft>
              <a:buClr>
                <a:schemeClr val="dk1"/>
              </a:buClr>
              <a:buSzPct val="100000"/>
              <a:buFont typeface="Trebuchet MS"/>
              <a:buChar char="●"/>
            </a:pPr>
            <a:r>
              <a:rPr lang="en">
                <a:solidFill>
                  <a:schemeClr val="dk1"/>
                </a:solidFill>
                <a:latin typeface="Trebuchet MS"/>
                <a:ea typeface="Trebuchet MS"/>
                <a:cs typeface="Trebuchet MS"/>
                <a:sym typeface="Trebuchet MS"/>
              </a:rPr>
              <a:t>Needs command style</a:t>
            </a:r>
            <a:endParaRPr>
              <a:solidFill>
                <a:schemeClr val="dk1"/>
              </a:solidFill>
              <a:latin typeface="Trebuchet MS"/>
              <a:ea typeface="Trebuchet MS"/>
              <a:cs typeface="Trebuchet MS"/>
              <a:sym typeface="Trebuchet MS"/>
            </a:endParaRPr>
          </a:p>
          <a:p>
            <a:pPr marL="0" lvl="0" indent="0" algn="l" rtl="0">
              <a:spcBef>
                <a:spcPts val="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latin typeface="Georgia"/>
                <a:ea typeface="Georgia"/>
                <a:cs typeface="Georgia"/>
                <a:sym typeface="Georgia"/>
              </a:rPr>
              <a:t>It’s a lot easier for you to adapt to the players</a:t>
            </a:r>
            <a:endParaRPr sz="2320"/>
          </a:p>
        </p:txBody>
      </p:sp>
      <p:sp>
        <p:nvSpPr>
          <p:cNvPr id="83" name="Google Shape;8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457200" lvl="0" indent="-339132" algn="l" rtl="0">
              <a:lnSpc>
                <a:spcPct val="115000"/>
              </a:lnSpc>
              <a:spcBef>
                <a:spcPts val="1200"/>
              </a:spcBef>
              <a:spcAft>
                <a:spcPts val="0"/>
              </a:spcAft>
              <a:buClr>
                <a:schemeClr val="dk1"/>
              </a:buClr>
              <a:buSzPct val="100000"/>
              <a:buFont typeface="Trebuchet MS"/>
              <a:buChar char="●"/>
            </a:pPr>
            <a:r>
              <a:rPr lang="en" sz="2486">
                <a:solidFill>
                  <a:schemeClr val="dk1"/>
                </a:solidFill>
                <a:latin typeface="Trebuchet MS"/>
                <a:ea typeface="Trebuchet MS"/>
                <a:cs typeface="Trebuchet MS"/>
                <a:sym typeface="Trebuchet MS"/>
              </a:rPr>
              <a:t>Build their mental toughness</a:t>
            </a:r>
            <a:endParaRPr sz="2486">
              <a:solidFill>
                <a:schemeClr val="dk1"/>
              </a:solidFill>
              <a:latin typeface="Trebuchet MS"/>
              <a:ea typeface="Trebuchet MS"/>
              <a:cs typeface="Trebuchet MS"/>
              <a:sym typeface="Trebuchet MS"/>
            </a:endParaRPr>
          </a:p>
          <a:p>
            <a:pPr marL="457200" lvl="0" indent="-339132" algn="l" rtl="0">
              <a:lnSpc>
                <a:spcPct val="115000"/>
              </a:lnSpc>
              <a:spcBef>
                <a:spcPts val="0"/>
              </a:spcBef>
              <a:spcAft>
                <a:spcPts val="0"/>
              </a:spcAft>
              <a:buClr>
                <a:schemeClr val="dk1"/>
              </a:buClr>
              <a:buSzPct val="100000"/>
              <a:buFont typeface="Trebuchet MS"/>
              <a:buChar char="●"/>
            </a:pPr>
            <a:r>
              <a:rPr lang="en" sz="2486">
                <a:solidFill>
                  <a:schemeClr val="dk1"/>
                </a:solidFill>
                <a:latin typeface="Trebuchet MS"/>
                <a:ea typeface="Trebuchet MS"/>
                <a:cs typeface="Trebuchet MS"/>
                <a:sym typeface="Trebuchet MS"/>
              </a:rPr>
              <a:t>Figure out what motivates them individually and as a team</a:t>
            </a:r>
            <a:endParaRPr sz="2486">
              <a:solidFill>
                <a:schemeClr val="dk1"/>
              </a:solidFill>
              <a:latin typeface="Trebuchet MS"/>
              <a:ea typeface="Trebuchet MS"/>
              <a:cs typeface="Trebuchet MS"/>
              <a:sym typeface="Trebuchet MS"/>
            </a:endParaRPr>
          </a:p>
          <a:p>
            <a:pPr marL="457200" lvl="0" indent="-339132" algn="l" rtl="0">
              <a:lnSpc>
                <a:spcPct val="115000"/>
              </a:lnSpc>
              <a:spcBef>
                <a:spcPts val="0"/>
              </a:spcBef>
              <a:spcAft>
                <a:spcPts val="0"/>
              </a:spcAft>
              <a:buClr>
                <a:schemeClr val="dk1"/>
              </a:buClr>
              <a:buSzPct val="100000"/>
              <a:buFont typeface="Trebuchet MS"/>
              <a:buChar char="●"/>
            </a:pPr>
            <a:r>
              <a:rPr lang="en" sz="2486">
                <a:solidFill>
                  <a:schemeClr val="dk1"/>
                </a:solidFill>
                <a:latin typeface="Trebuchet MS"/>
                <a:ea typeface="Trebuchet MS"/>
                <a:cs typeface="Trebuchet MS"/>
                <a:sym typeface="Trebuchet MS"/>
              </a:rPr>
              <a:t>What triggers them to shut down or retreat.build that into practice to practice overcoming the obstacle</a:t>
            </a:r>
            <a:endParaRPr sz="2236">
              <a:solidFill>
                <a:srgbClr val="558BB8"/>
              </a:solidFill>
            </a:endParaRPr>
          </a:p>
          <a:p>
            <a:pPr marL="457200" lvl="0" indent="-339132" algn="l" rtl="0">
              <a:lnSpc>
                <a:spcPct val="115000"/>
              </a:lnSpc>
              <a:spcBef>
                <a:spcPts val="0"/>
              </a:spcBef>
              <a:spcAft>
                <a:spcPts val="0"/>
              </a:spcAft>
              <a:buClr>
                <a:schemeClr val="dk1"/>
              </a:buClr>
              <a:buSzPct val="100000"/>
              <a:buFont typeface="Trebuchet MS"/>
              <a:buChar char="●"/>
            </a:pPr>
            <a:r>
              <a:rPr lang="en" sz="2486">
                <a:solidFill>
                  <a:schemeClr val="dk1"/>
                </a:solidFill>
                <a:latin typeface="Trebuchet MS"/>
                <a:ea typeface="Trebuchet MS"/>
                <a:cs typeface="Trebuchet MS"/>
                <a:sym typeface="Trebuchet MS"/>
              </a:rPr>
              <a:t>Once you really know the player, don’t be afraid to push them past their comfort zone.  </a:t>
            </a:r>
            <a:endParaRPr sz="2236">
              <a:solidFill>
                <a:srgbClr val="558BB8"/>
              </a:solidFill>
            </a:endParaRPr>
          </a:p>
          <a:p>
            <a:pPr marL="457200" lvl="0" indent="-339132" algn="l" rtl="0">
              <a:lnSpc>
                <a:spcPct val="115000"/>
              </a:lnSpc>
              <a:spcBef>
                <a:spcPts val="0"/>
              </a:spcBef>
              <a:spcAft>
                <a:spcPts val="0"/>
              </a:spcAft>
              <a:buClr>
                <a:schemeClr val="dk1"/>
              </a:buClr>
              <a:buSzPct val="100000"/>
              <a:buFont typeface="Trebuchet MS"/>
              <a:buChar char="●"/>
            </a:pPr>
            <a:r>
              <a:rPr lang="en" sz="2486">
                <a:solidFill>
                  <a:schemeClr val="dk1"/>
                </a:solidFill>
                <a:latin typeface="Trebuchet MS"/>
                <a:ea typeface="Trebuchet MS"/>
                <a:cs typeface="Trebuchet MS"/>
                <a:sym typeface="Trebuchet MS"/>
              </a:rPr>
              <a:t>Be hard on them in practice.  Discipline, Grind, Build their physical and mental toughness</a:t>
            </a:r>
            <a:endParaRPr sz="2236">
              <a:solidFill>
                <a:srgbClr val="558BB8"/>
              </a:solidFill>
            </a:endParaRPr>
          </a:p>
          <a:p>
            <a:pPr marL="457200" lvl="0" indent="-339132" algn="l" rtl="0">
              <a:lnSpc>
                <a:spcPct val="115000"/>
              </a:lnSpc>
              <a:spcBef>
                <a:spcPts val="0"/>
              </a:spcBef>
              <a:spcAft>
                <a:spcPts val="0"/>
              </a:spcAft>
              <a:buClr>
                <a:schemeClr val="dk1"/>
              </a:buClr>
              <a:buSzPct val="100000"/>
              <a:buFont typeface="Trebuchet MS"/>
              <a:buChar char="●"/>
            </a:pPr>
            <a:r>
              <a:rPr lang="en" sz="2486">
                <a:solidFill>
                  <a:schemeClr val="dk1"/>
                </a:solidFill>
                <a:latin typeface="Trebuchet MS"/>
                <a:ea typeface="Trebuchet MS"/>
                <a:cs typeface="Trebuchet MS"/>
                <a:sym typeface="Trebuchet MS"/>
              </a:rPr>
              <a:t>Try to be a calm leader in games.  If you panic they panic, if you lose control they lose control.  If your having fun and enthusiastic the kids will mimic it.  Talk to them with calm specific facts not emotion.</a:t>
            </a:r>
            <a:endParaRPr sz="2486">
              <a:solidFill>
                <a:schemeClr val="dk1"/>
              </a:solidFill>
              <a:latin typeface="Trebuchet MS"/>
              <a:ea typeface="Trebuchet MS"/>
              <a:cs typeface="Trebuchet MS"/>
              <a:sym typeface="Trebuchet MS"/>
            </a:endParaRPr>
          </a:p>
          <a:p>
            <a:pPr marL="0" lvl="0" indent="0" algn="l" rtl="0">
              <a:spcBef>
                <a:spcPts val="0"/>
              </a:spcBef>
              <a:spcAft>
                <a:spcPts val="1200"/>
              </a:spcAft>
              <a:buNone/>
            </a:pPr>
            <a:r>
              <a:rPr lang="en" sz="2942" u="sng">
                <a:solidFill>
                  <a:schemeClr val="hlink"/>
                </a:solidFill>
                <a:hlinkClick r:id="rId4"/>
              </a:rPr>
              <a:t>https://youtu.be/8guX2A0LASI?feature=shared</a:t>
            </a:r>
            <a:endParaRPr sz="2942"/>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268925" y="0"/>
            <a:ext cx="8520600" cy="756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800" b="1">
                <a:latin typeface="Georgia"/>
                <a:ea typeface="Georgia"/>
                <a:cs typeface="Georgia"/>
                <a:sym typeface="Georgia"/>
              </a:rPr>
              <a:t>     Positioning your players</a:t>
            </a:r>
            <a:endParaRPr/>
          </a:p>
        </p:txBody>
      </p:sp>
      <p:sp>
        <p:nvSpPr>
          <p:cNvPr id="89" name="Google Shape;89;p18"/>
          <p:cNvSpPr txBox="1">
            <a:spLocks noGrp="1"/>
          </p:cNvSpPr>
          <p:nvPr>
            <p:ph type="body" idx="1"/>
          </p:nvPr>
        </p:nvSpPr>
        <p:spPr>
          <a:xfrm>
            <a:off x="2327675" y="1451900"/>
            <a:ext cx="4403100" cy="3416400"/>
          </a:xfrm>
          <a:prstGeom prst="rect">
            <a:avLst/>
          </a:prstGeom>
        </p:spPr>
        <p:txBody>
          <a:bodyPr spcFirstLastPara="1" wrap="square" lIns="91425" tIns="91425" rIns="91425" bIns="91425" anchor="t" anchorCtr="0">
            <a:normAutofit fontScale="62500" lnSpcReduction="20000"/>
          </a:bodyPr>
          <a:lstStyle/>
          <a:p>
            <a:pPr marL="0" lvl="0" indent="0" algn="l" rtl="0">
              <a:lnSpc>
                <a:spcPct val="90000"/>
              </a:lnSpc>
              <a:spcBef>
                <a:spcPts val="1200"/>
              </a:spcBef>
              <a:spcAft>
                <a:spcPts val="0"/>
              </a:spcAft>
              <a:buClr>
                <a:schemeClr val="dk1"/>
              </a:buClr>
              <a:buSzPct val="55000"/>
              <a:buFont typeface="Arial"/>
              <a:buNone/>
            </a:pPr>
            <a:r>
              <a:rPr lang="en" sz="2000">
                <a:solidFill>
                  <a:srgbClr val="FFFF00"/>
                </a:solidFill>
                <a:latin typeface="Trebuchet MS"/>
                <a:ea typeface="Trebuchet MS"/>
                <a:cs typeface="Trebuchet MS"/>
                <a:sym typeface="Trebuchet MS"/>
              </a:rPr>
              <a:t>DE/OLB – Speed, discipline, understanding of leverage (pad level and outside contain), good tacklers, good hand fighting skills</a:t>
            </a:r>
            <a:endParaRPr sz="2000">
              <a:solidFill>
                <a:srgbClr val="FFFF00"/>
              </a:solidFill>
              <a:latin typeface="Trebuchet MS"/>
              <a:ea typeface="Trebuchet MS"/>
              <a:cs typeface="Trebuchet MS"/>
              <a:sym typeface="Trebuchet MS"/>
            </a:endParaRPr>
          </a:p>
          <a:p>
            <a:pPr marL="0" lvl="0" indent="0" algn="l" rtl="0">
              <a:lnSpc>
                <a:spcPct val="90000"/>
              </a:lnSpc>
              <a:spcBef>
                <a:spcPts val="1200"/>
              </a:spcBef>
              <a:spcAft>
                <a:spcPts val="0"/>
              </a:spcAft>
              <a:buClr>
                <a:schemeClr val="dk1"/>
              </a:buClr>
              <a:buSzPct val="55000"/>
              <a:buFont typeface="Arial"/>
              <a:buNone/>
            </a:pPr>
            <a:r>
              <a:rPr lang="en" sz="2000">
                <a:solidFill>
                  <a:srgbClr val="FFFF00"/>
                </a:solidFill>
                <a:latin typeface="Trebuchet MS"/>
                <a:ea typeface="Trebuchet MS"/>
                <a:cs typeface="Trebuchet MS"/>
                <a:sym typeface="Trebuchet MS"/>
              </a:rPr>
              <a:t>ILB’s – Physically tough, strong, disciplined eyes, understands leverage to take on blocks with hands and fill holes at the LOS</a:t>
            </a:r>
            <a:endParaRPr sz="2000">
              <a:solidFill>
                <a:srgbClr val="FFFF00"/>
              </a:solidFill>
              <a:latin typeface="Trebuchet MS"/>
              <a:ea typeface="Trebuchet MS"/>
              <a:cs typeface="Trebuchet MS"/>
              <a:sym typeface="Trebuchet MS"/>
            </a:endParaRPr>
          </a:p>
          <a:p>
            <a:pPr marL="0" lvl="0" indent="0" algn="l" rtl="0">
              <a:lnSpc>
                <a:spcPct val="90000"/>
              </a:lnSpc>
              <a:spcBef>
                <a:spcPts val="1200"/>
              </a:spcBef>
              <a:spcAft>
                <a:spcPts val="0"/>
              </a:spcAft>
              <a:buClr>
                <a:schemeClr val="dk1"/>
              </a:buClr>
              <a:buSzPct val="55000"/>
              <a:buFont typeface="Arial"/>
              <a:buNone/>
            </a:pPr>
            <a:r>
              <a:rPr lang="en" sz="2000">
                <a:solidFill>
                  <a:srgbClr val="FFFF00"/>
                </a:solidFill>
                <a:latin typeface="Trebuchet MS"/>
                <a:ea typeface="Trebuchet MS"/>
                <a:cs typeface="Trebuchet MS"/>
                <a:sym typeface="Trebuchet MS"/>
              </a:rPr>
              <a:t>D- Line – The most versatile position on the field at the youth level.  Someone that won’t run into a blocker and allow themselves to be pushed backwards.  Speed or size or both, discipline, understanding of leverage, good tacklers, good hand fighting skills</a:t>
            </a:r>
            <a:endParaRPr sz="2000">
              <a:solidFill>
                <a:srgbClr val="FFFF00"/>
              </a:solidFill>
              <a:latin typeface="Trebuchet MS"/>
              <a:ea typeface="Trebuchet MS"/>
              <a:cs typeface="Trebuchet MS"/>
              <a:sym typeface="Trebuchet MS"/>
            </a:endParaRPr>
          </a:p>
          <a:p>
            <a:pPr marL="0" lvl="0" indent="0" algn="l" rtl="0">
              <a:lnSpc>
                <a:spcPct val="90000"/>
              </a:lnSpc>
              <a:spcBef>
                <a:spcPts val="1200"/>
              </a:spcBef>
              <a:spcAft>
                <a:spcPts val="0"/>
              </a:spcAft>
              <a:buNone/>
            </a:pPr>
            <a:r>
              <a:rPr lang="en" sz="2000">
                <a:solidFill>
                  <a:srgbClr val="FFFF00"/>
                </a:solidFill>
                <a:latin typeface="Trebuchet MS"/>
                <a:ea typeface="Trebuchet MS"/>
                <a:cs typeface="Trebuchet MS"/>
                <a:sym typeface="Trebuchet MS"/>
              </a:rPr>
              <a:t>Corners – Speed, discipline, understanding of leverage, good tacklers, good hip mobility for coverage</a:t>
            </a:r>
            <a:endParaRPr sz="2000">
              <a:solidFill>
                <a:srgbClr val="FFFF00"/>
              </a:solidFill>
              <a:latin typeface="Trebuchet MS"/>
              <a:ea typeface="Trebuchet MS"/>
              <a:cs typeface="Trebuchet MS"/>
              <a:sym typeface="Trebuchet MS"/>
            </a:endParaRPr>
          </a:p>
          <a:p>
            <a:pPr marL="0" lvl="0" indent="0" algn="l" rtl="0">
              <a:lnSpc>
                <a:spcPct val="90000"/>
              </a:lnSpc>
              <a:spcBef>
                <a:spcPts val="1200"/>
              </a:spcBef>
              <a:spcAft>
                <a:spcPts val="0"/>
              </a:spcAft>
              <a:buNone/>
            </a:pPr>
            <a:endParaRPr sz="602">
              <a:solidFill>
                <a:srgbClr val="FFFF00"/>
              </a:solidFill>
              <a:latin typeface="Trebuchet MS"/>
              <a:ea typeface="Trebuchet MS"/>
              <a:cs typeface="Trebuchet MS"/>
              <a:sym typeface="Trebuchet MS"/>
            </a:endParaRPr>
          </a:p>
          <a:p>
            <a:pPr marL="0" lvl="0" indent="0" algn="l" rtl="0">
              <a:spcBef>
                <a:spcPts val="0"/>
              </a:spcBef>
              <a:spcAft>
                <a:spcPts val="1200"/>
              </a:spcAft>
              <a:buNone/>
            </a:pPr>
            <a:r>
              <a:rPr lang="en" sz="2000">
                <a:solidFill>
                  <a:srgbClr val="FFFF00"/>
                </a:solidFill>
                <a:latin typeface="Trebuchet MS"/>
                <a:ea typeface="Trebuchet MS"/>
                <a:cs typeface="Trebuchet MS"/>
                <a:sym typeface="Trebuchet MS"/>
              </a:rPr>
              <a:t>Safety - Speed, discipline, good vision, film study, good tacklers, good hip mobility for coverage.  My assistant coach on the field</a:t>
            </a:r>
            <a:endParaRPr>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3800" b="1">
                <a:solidFill>
                  <a:schemeClr val="lt1"/>
                </a:solidFill>
              </a:rPr>
              <a:t>Defensive Ends (DE) Role Overview</a:t>
            </a:r>
            <a:endParaRPr sz="3800" b="1">
              <a:solidFill>
                <a:schemeClr val="lt1"/>
              </a:solidFill>
            </a:endParaRPr>
          </a:p>
          <a:p>
            <a:pPr marL="0" lvl="0" indent="0" algn="l" rtl="0">
              <a:lnSpc>
                <a:spcPct val="115000"/>
              </a:lnSpc>
              <a:spcBef>
                <a:spcPts val="1400"/>
              </a:spcBef>
              <a:spcAft>
                <a:spcPts val="400"/>
              </a:spcAft>
              <a:buClr>
                <a:schemeClr val="dk1"/>
              </a:buClr>
              <a:buSzPts val="1100"/>
              <a:buFont typeface="Arial"/>
              <a:buNone/>
            </a:pPr>
            <a:endParaRPr sz="3800" b="1">
              <a:solidFill>
                <a:schemeClr val="lt1"/>
              </a:solidFill>
            </a:endParaRPr>
          </a:p>
        </p:txBody>
      </p:sp>
      <p:sp>
        <p:nvSpPr>
          <p:cNvPr id="95" name="Google Shape;95;p19"/>
          <p:cNvSpPr txBox="1">
            <a:spLocks noGrp="1"/>
          </p:cNvSpPr>
          <p:nvPr>
            <p:ph type="body" idx="1"/>
          </p:nvPr>
        </p:nvSpPr>
        <p:spPr>
          <a:xfrm>
            <a:off x="311700" y="1129425"/>
            <a:ext cx="8520600" cy="3416400"/>
          </a:xfrm>
          <a:prstGeom prst="rect">
            <a:avLst/>
          </a:prstGeom>
        </p:spPr>
        <p:txBody>
          <a:bodyPr spcFirstLastPara="1" wrap="square" lIns="91425" tIns="91425" rIns="91425" bIns="91425" anchor="t" anchorCtr="0">
            <a:noAutofit/>
          </a:bodyPr>
          <a:lstStyle/>
          <a:p>
            <a:pPr marL="457200" lvl="0" indent="-444500" algn="l" rtl="0">
              <a:spcBef>
                <a:spcPts val="1200"/>
              </a:spcBef>
              <a:spcAft>
                <a:spcPts val="0"/>
              </a:spcAft>
              <a:buClr>
                <a:schemeClr val="lt1"/>
              </a:buClr>
              <a:buSzPts val="3400"/>
              <a:buChar char="●"/>
            </a:pPr>
            <a:r>
              <a:rPr lang="en" sz="3400" b="1">
                <a:solidFill>
                  <a:schemeClr val="lt1"/>
                </a:solidFill>
              </a:rPr>
              <a:t>Key Responsibilities:</a:t>
            </a:r>
            <a:endParaRPr sz="3400" b="1">
              <a:solidFill>
                <a:schemeClr val="lt1"/>
              </a:solidFill>
            </a:endParaRPr>
          </a:p>
          <a:p>
            <a:pPr marL="914400" lvl="1" indent="-444500" algn="l" rtl="0">
              <a:spcBef>
                <a:spcPts val="0"/>
              </a:spcBef>
              <a:spcAft>
                <a:spcPts val="0"/>
              </a:spcAft>
              <a:buClr>
                <a:schemeClr val="lt1"/>
              </a:buClr>
              <a:buSzPts val="3400"/>
              <a:buChar char="○"/>
            </a:pPr>
            <a:r>
              <a:rPr lang="en" sz="3400">
                <a:solidFill>
                  <a:schemeClr val="lt1"/>
                </a:solidFill>
              </a:rPr>
              <a:t>Contain the edge to prevent outside runs.</a:t>
            </a:r>
            <a:endParaRPr sz="3400">
              <a:solidFill>
                <a:schemeClr val="lt1"/>
              </a:solidFill>
            </a:endParaRPr>
          </a:p>
          <a:p>
            <a:pPr marL="914400" lvl="1" indent="-444500" algn="l" rtl="0">
              <a:spcBef>
                <a:spcPts val="0"/>
              </a:spcBef>
              <a:spcAft>
                <a:spcPts val="0"/>
              </a:spcAft>
              <a:buClr>
                <a:schemeClr val="lt1"/>
              </a:buClr>
              <a:buSzPts val="3400"/>
              <a:buChar char="○"/>
            </a:pPr>
            <a:r>
              <a:rPr lang="en" sz="3400">
                <a:solidFill>
                  <a:schemeClr val="lt1"/>
                </a:solidFill>
              </a:rPr>
              <a:t>Rush the passer.</a:t>
            </a:r>
            <a:endParaRPr sz="3400">
              <a:solidFill>
                <a:schemeClr val="lt1"/>
              </a:solidFill>
            </a:endParaRPr>
          </a:p>
          <a:p>
            <a:pPr marL="914400" lvl="1" indent="-444500" algn="l" rtl="0">
              <a:spcBef>
                <a:spcPts val="0"/>
              </a:spcBef>
              <a:spcAft>
                <a:spcPts val="0"/>
              </a:spcAft>
              <a:buClr>
                <a:schemeClr val="lt1"/>
              </a:buClr>
              <a:buSzPts val="3400"/>
              <a:buChar char="○"/>
            </a:pPr>
            <a:r>
              <a:rPr lang="en" sz="3400">
                <a:solidFill>
                  <a:schemeClr val="lt1"/>
                </a:solidFill>
              </a:rPr>
              <a:t>Engage and shed blockers with multiple moves.</a:t>
            </a:r>
            <a:endParaRPr sz="4300" b="1">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60125" y="171975"/>
            <a:ext cx="48900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400"/>
              </a:spcAft>
              <a:buClr>
                <a:schemeClr val="dk1"/>
              </a:buClr>
              <a:buSzPts val="1100"/>
              <a:buFont typeface="Arial"/>
              <a:buNone/>
            </a:pPr>
            <a:r>
              <a:rPr lang="en" sz="3000" b="1"/>
              <a:t>DE Stance and Alignment</a:t>
            </a:r>
            <a:endParaRPr sz="3300" b="1"/>
          </a:p>
        </p:txBody>
      </p:sp>
      <p:sp>
        <p:nvSpPr>
          <p:cNvPr id="101" name="Google Shape;101;p20"/>
          <p:cNvSpPr txBox="1">
            <a:spLocks noGrp="1"/>
          </p:cNvSpPr>
          <p:nvPr>
            <p:ph type="body" idx="1"/>
          </p:nvPr>
        </p:nvSpPr>
        <p:spPr>
          <a:xfrm>
            <a:off x="178300" y="1017725"/>
            <a:ext cx="4934400" cy="2469900"/>
          </a:xfrm>
          <a:prstGeom prst="rect">
            <a:avLst/>
          </a:prstGeom>
        </p:spPr>
        <p:txBody>
          <a:bodyPr spcFirstLastPara="1" wrap="square" lIns="91425" tIns="91425" rIns="91425" bIns="91425" anchor="t" anchorCtr="0">
            <a:noAutofit/>
          </a:bodyPr>
          <a:lstStyle/>
          <a:p>
            <a:pPr marL="457200" lvl="0" indent="-349250" algn="l" rtl="0">
              <a:spcBef>
                <a:spcPts val="1200"/>
              </a:spcBef>
              <a:spcAft>
                <a:spcPts val="0"/>
              </a:spcAft>
              <a:buClr>
                <a:schemeClr val="dk1"/>
              </a:buClr>
              <a:buSzPts val="1900"/>
              <a:buChar char="●"/>
            </a:pPr>
            <a:r>
              <a:rPr lang="en" sz="1900" b="1">
                <a:solidFill>
                  <a:schemeClr val="dk1"/>
                </a:solidFill>
              </a:rPr>
              <a:t>Key Points:</a:t>
            </a:r>
            <a:endParaRPr sz="1900" b="1">
              <a:solidFill>
                <a:schemeClr val="dk1"/>
              </a:solidFill>
            </a:endParaRPr>
          </a:p>
          <a:p>
            <a:pPr marL="914400" lvl="1" indent="-323850" algn="l" rtl="0">
              <a:spcBef>
                <a:spcPts val="0"/>
              </a:spcBef>
              <a:spcAft>
                <a:spcPts val="0"/>
              </a:spcAft>
              <a:buClr>
                <a:schemeClr val="dk1"/>
              </a:buClr>
              <a:buSzPts val="1500"/>
              <a:buChar char="○"/>
            </a:pPr>
            <a:r>
              <a:rPr lang="en" sz="1500" b="1">
                <a:solidFill>
                  <a:schemeClr val="dk1"/>
                </a:solidFill>
              </a:rPr>
              <a:t>Feet shoulder-width apart, knees bent and feet under your body.</a:t>
            </a:r>
            <a:endParaRPr sz="1500" b="1">
              <a:solidFill>
                <a:schemeClr val="dk1"/>
              </a:solidFill>
            </a:endParaRPr>
          </a:p>
          <a:p>
            <a:pPr marL="914400" lvl="1" indent="-323850" algn="l" rtl="0">
              <a:spcBef>
                <a:spcPts val="0"/>
              </a:spcBef>
              <a:spcAft>
                <a:spcPts val="0"/>
              </a:spcAft>
              <a:buClr>
                <a:schemeClr val="dk1"/>
              </a:buClr>
              <a:buSzPts val="1500"/>
              <a:buChar char="○"/>
            </a:pPr>
            <a:r>
              <a:rPr lang="en" sz="1500" b="1">
                <a:solidFill>
                  <a:schemeClr val="dk1"/>
                </a:solidFill>
              </a:rPr>
              <a:t>Weight forward </a:t>
            </a:r>
            <a:endParaRPr sz="1500" b="1">
              <a:solidFill>
                <a:schemeClr val="dk1"/>
              </a:solidFill>
            </a:endParaRPr>
          </a:p>
          <a:p>
            <a:pPr marL="914400" lvl="1" indent="-323850" algn="l" rtl="0">
              <a:spcBef>
                <a:spcPts val="0"/>
              </a:spcBef>
              <a:spcAft>
                <a:spcPts val="0"/>
              </a:spcAft>
              <a:buClr>
                <a:schemeClr val="dk1"/>
              </a:buClr>
              <a:buSzPts val="1500"/>
              <a:buChar char="○"/>
            </a:pPr>
            <a:r>
              <a:rPr lang="en" sz="1500" b="1">
                <a:solidFill>
                  <a:schemeClr val="dk1"/>
                </a:solidFill>
              </a:rPr>
              <a:t>Hands ready to engage. Get him before he gets you</a:t>
            </a:r>
            <a:endParaRPr sz="1500" b="1">
              <a:solidFill>
                <a:schemeClr val="dk1"/>
              </a:solidFill>
            </a:endParaRPr>
          </a:p>
          <a:p>
            <a:pPr marL="914400" lvl="1" indent="-323850" algn="l" rtl="0">
              <a:spcBef>
                <a:spcPts val="0"/>
              </a:spcBef>
              <a:spcAft>
                <a:spcPts val="0"/>
              </a:spcAft>
              <a:buClr>
                <a:schemeClr val="dk1"/>
              </a:buClr>
              <a:buSzPts val="1500"/>
              <a:buChar char="○"/>
            </a:pPr>
            <a:r>
              <a:rPr lang="en" sz="1500" b="1">
                <a:solidFill>
                  <a:schemeClr val="dk1"/>
                </a:solidFill>
              </a:rPr>
              <a:t>Attack half the man</a:t>
            </a:r>
            <a:endParaRPr sz="1500" b="1">
              <a:solidFill>
                <a:schemeClr val="dk1"/>
              </a:solidFill>
            </a:endParaRPr>
          </a:p>
          <a:p>
            <a:pPr marL="1371600" lvl="2" indent="-298450" algn="l" rtl="0">
              <a:spcBef>
                <a:spcPts val="0"/>
              </a:spcBef>
              <a:spcAft>
                <a:spcPts val="0"/>
              </a:spcAft>
              <a:buClr>
                <a:schemeClr val="dk1"/>
              </a:buClr>
              <a:buSzPts val="1100"/>
              <a:buChar char="■"/>
            </a:pPr>
            <a:r>
              <a:rPr lang="en" sz="1100" b="1">
                <a:solidFill>
                  <a:schemeClr val="dk1"/>
                </a:solidFill>
              </a:rPr>
              <a:t>Never get in between his shoulder pads</a:t>
            </a:r>
            <a:endParaRPr sz="1100" b="1">
              <a:solidFill>
                <a:schemeClr val="dk1"/>
              </a:solidFill>
            </a:endParaRPr>
          </a:p>
          <a:p>
            <a:pPr marL="457200" lvl="0" indent="-349250" algn="l" rtl="0">
              <a:spcBef>
                <a:spcPts val="0"/>
              </a:spcBef>
              <a:spcAft>
                <a:spcPts val="0"/>
              </a:spcAft>
              <a:buClr>
                <a:schemeClr val="dk1"/>
              </a:buClr>
              <a:buSzPts val="1900"/>
              <a:buChar char="●"/>
            </a:pPr>
            <a:r>
              <a:rPr lang="en" sz="1900" b="1">
                <a:solidFill>
                  <a:schemeClr val="dk1"/>
                </a:solidFill>
              </a:rPr>
              <a:t>Drill: "Get-Off Drill"</a:t>
            </a:r>
            <a:endParaRPr sz="1900" b="1">
              <a:solidFill>
                <a:schemeClr val="dk1"/>
              </a:solidFill>
            </a:endParaRPr>
          </a:p>
          <a:p>
            <a:pPr marL="914400" lvl="1" indent="-311150" algn="l" rtl="0">
              <a:spcBef>
                <a:spcPts val="0"/>
              </a:spcBef>
              <a:spcAft>
                <a:spcPts val="0"/>
              </a:spcAft>
              <a:buClr>
                <a:schemeClr val="dk1"/>
              </a:buClr>
              <a:buSzPts val="1300"/>
              <a:buChar char="○"/>
            </a:pPr>
            <a:r>
              <a:rPr lang="en" sz="1300" b="1">
                <a:solidFill>
                  <a:schemeClr val="dk1"/>
                </a:solidFill>
              </a:rPr>
              <a:t>Start in stance; use a shoot and go through progressions of getting out of your stance and attacking half a man with proper leverage and hand placement with footwork.</a:t>
            </a:r>
            <a:endParaRPr sz="1300" b="1">
              <a:solidFill>
                <a:schemeClr val="dk1"/>
              </a:solidFill>
            </a:endParaRPr>
          </a:p>
          <a:p>
            <a:pPr marL="914400" lvl="1" indent="-349250" algn="l" rtl="0">
              <a:spcBef>
                <a:spcPts val="0"/>
              </a:spcBef>
              <a:spcAft>
                <a:spcPts val="0"/>
              </a:spcAft>
              <a:buClr>
                <a:schemeClr val="dk1"/>
              </a:buClr>
              <a:buSzPts val="1900"/>
              <a:buChar char="○"/>
            </a:pPr>
            <a:r>
              <a:rPr lang="en" sz="1900" b="1" u="sng">
                <a:solidFill>
                  <a:schemeClr val="hlink"/>
                </a:solidFill>
                <a:hlinkClick r:id="rId4"/>
              </a:rPr>
              <a:t>https://youtu.be/HGffas3SS0s?feature=shared</a:t>
            </a:r>
            <a:endParaRPr sz="1900" b="1">
              <a:solidFill>
                <a:schemeClr val="dk1"/>
              </a:solidFill>
            </a:endParaRPr>
          </a:p>
        </p:txBody>
      </p:sp>
      <p:pic>
        <p:nvPicPr>
          <p:cNvPr id="102" name="Google Shape;102;p20"/>
          <p:cNvPicPr preferRelativeResize="0"/>
          <p:nvPr/>
        </p:nvPicPr>
        <p:blipFill>
          <a:blip r:embed="rId5">
            <a:alphaModFix/>
          </a:blip>
          <a:stretch>
            <a:fillRect/>
          </a:stretch>
        </p:blipFill>
        <p:spPr>
          <a:xfrm>
            <a:off x="5749463" y="171975"/>
            <a:ext cx="2514600" cy="1819275"/>
          </a:xfrm>
          <a:prstGeom prst="rect">
            <a:avLst/>
          </a:prstGeom>
          <a:noFill/>
          <a:ln>
            <a:noFill/>
          </a:ln>
        </p:spPr>
      </p:pic>
      <p:pic>
        <p:nvPicPr>
          <p:cNvPr id="103" name="Google Shape;103;p20"/>
          <p:cNvPicPr preferRelativeResize="0"/>
          <p:nvPr/>
        </p:nvPicPr>
        <p:blipFill>
          <a:blip r:embed="rId6">
            <a:alphaModFix/>
          </a:blip>
          <a:stretch>
            <a:fillRect/>
          </a:stretch>
        </p:blipFill>
        <p:spPr>
          <a:xfrm>
            <a:off x="5554138" y="3342313"/>
            <a:ext cx="2905253" cy="1351075"/>
          </a:xfrm>
          <a:prstGeom prst="rect">
            <a:avLst/>
          </a:prstGeom>
          <a:noFill/>
          <a:ln>
            <a:noFill/>
          </a:ln>
        </p:spPr>
      </p:pic>
      <p:pic>
        <p:nvPicPr>
          <p:cNvPr id="104" name="Google Shape;104;p20"/>
          <p:cNvPicPr preferRelativeResize="0"/>
          <p:nvPr/>
        </p:nvPicPr>
        <p:blipFill>
          <a:blip r:embed="rId7">
            <a:alphaModFix/>
          </a:blip>
          <a:stretch>
            <a:fillRect/>
          </a:stretch>
        </p:blipFill>
        <p:spPr>
          <a:xfrm>
            <a:off x="5800450" y="1991250"/>
            <a:ext cx="2412634" cy="1351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1096350" y="969000"/>
            <a:ext cx="69513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990"/>
              <a:buFont typeface="Arial"/>
              <a:buNone/>
            </a:pPr>
            <a:endParaRPr sz="2420">
              <a:solidFill>
                <a:schemeClr val="dk2"/>
              </a:solidFill>
            </a:endParaRPr>
          </a:p>
          <a:p>
            <a:pPr marL="0" lvl="0" indent="0" algn="l" rtl="0">
              <a:spcBef>
                <a:spcPts val="1200"/>
              </a:spcBef>
              <a:spcAft>
                <a:spcPts val="0"/>
              </a:spcAft>
              <a:buSzPts val="990"/>
              <a:buNone/>
            </a:pPr>
            <a:endParaRPr sz="2420">
              <a:solidFill>
                <a:schemeClr val="dk2"/>
              </a:solidFill>
            </a:endParaRPr>
          </a:p>
        </p:txBody>
      </p:sp>
      <p:pic>
        <p:nvPicPr>
          <p:cNvPr id="110" name="Google Shape;110;p21"/>
          <p:cNvPicPr preferRelativeResize="0"/>
          <p:nvPr/>
        </p:nvPicPr>
        <p:blipFill>
          <a:blip r:embed="rId3">
            <a:alphaModFix/>
          </a:blip>
          <a:stretch>
            <a:fillRect/>
          </a:stretch>
        </p:blipFill>
        <p:spPr>
          <a:xfrm>
            <a:off x="733425" y="386425"/>
            <a:ext cx="7677150" cy="2647950"/>
          </a:xfrm>
          <a:prstGeom prst="rect">
            <a:avLst/>
          </a:prstGeom>
          <a:noFill/>
          <a:ln>
            <a:noFill/>
          </a:ln>
        </p:spPr>
      </p:pic>
      <p:sp>
        <p:nvSpPr>
          <p:cNvPr id="111" name="Google Shape;111;p21"/>
          <p:cNvSpPr txBox="1"/>
          <p:nvPr/>
        </p:nvSpPr>
        <p:spPr>
          <a:xfrm>
            <a:off x="1317300" y="1999050"/>
            <a:ext cx="6509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0000"/>
                </a:solidFill>
              </a:rPr>
              <a:t>D            C             B            A             A            B            C</a:t>
            </a:r>
            <a:endParaRPr sz="1800" b="1">
              <a:solidFill>
                <a:srgbClr val="FF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976</Words>
  <Application>Microsoft Macintosh PowerPoint</Application>
  <PresentationFormat>On-screen Show (16:9)</PresentationFormat>
  <Paragraphs>125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Georgia</vt:lpstr>
      <vt:lpstr>Trebuchet MS</vt:lpstr>
      <vt:lpstr>Simple Light</vt:lpstr>
      <vt:lpstr>Coaching Youth Football: Developing Defensive Ends, Outside Linebackers, and Inside Linebackers Techniques and Drills for 5th-8th Grade Players </vt:lpstr>
      <vt:lpstr>I am a very lucky coach</vt:lpstr>
      <vt:lpstr>My Goal: Equip coaches with the knowledge and drills to teach defensive fundamentals. Know the WHY - Be able to explain the WHY Part whole method </vt:lpstr>
      <vt:lpstr>Know your personnel (KYP)</vt:lpstr>
      <vt:lpstr>It’s a lot easier for you to adapt to the players</vt:lpstr>
      <vt:lpstr>     Positioning your players</vt:lpstr>
      <vt:lpstr>Defensive Ends (DE) Role Overview </vt:lpstr>
      <vt:lpstr>DE Stance and Alignment</vt:lpstr>
      <vt:lpstr> </vt:lpstr>
      <vt:lpstr>DE Techniques</vt:lpstr>
      <vt:lpstr>Inside Linebackers (ILB) Role Overview</vt:lpstr>
      <vt:lpstr>ILB Stance and Reads</vt:lpstr>
      <vt:lpstr>ILB Techniques</vt:lpstr>
      <vt:lpstr>Outside Linebackers (OLB) Role Overview</vt:lpstr>
      <vt:lpstr>OLB Stance and Movement</vt:lpstr>
      <vt:lpstr>OLB Techniques</vt:lpstr>
      <vt:lpstr>HS coaches wish list</vt:lpstr>
      <vt:lpstr>Extra coaching tips - Game Situation Drills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Shawn Manberg</cp:lastModifiedBy>
  <cp:revision>1</cp:revision>
  <dcterms:modified xsi:type="dcterms:W3CDTF">2025-07-27T15:13:33Z</dcterms:modified>
</cp:coreProperties>
</file>